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2"/>
  </p:notesMasterIdLst>
  <p:sldIdLst>
    <p:sldId id="2147308084" r:id="rId2"/>
    <p:sldId id="2147308090" r:id="rId3"/>
    <p:sldId id="2134804377" r:id="rId4"/>
    <p:sldId id="2147308135" r:id="rId5"/>
    <p:sldId id="2147308136" r:id="rId6"/>
    <p:sldId id="2147308137" r:id="rId7"/>
    <p:sldId id="2147308138" r:id="rId8"/>
    <p:sldId id="2147308139" r:id="rId9"/>
    <p:sldId id="2147308123" r:id="rId10"/>
    <p:sldId id="2147308140" r:id="rId11"/>
    <p:sldId id="2134804405" r:id="rId12"/>
    <p:sldId id="2147308096" r:id="rId13"/>
    <p:sldId id="2147308127" r:id="rId14"/>
    <p:sldId id="2147308128" r:id="rId15"/>
    <p:sldId id="2147308119" r:id="rId16"/>
    <p:sldId id="2147308129" r:id="rId17"/>
    <p:sldId id="2147308118" r:id="rId18"/>
    <p:sldId id="2147308097" r:id="rId19"/>
    <p:sldId id="2147308098" r:id="rId20"/>
    <p:sldId id="2147308122" r:id="rId21"/>
    <p:sldId id="2147308108" r:id="rId22"/>
    <p:sldId id="2147308109" r:id="rId23"/>
    <p:sldId id="2147308110" r:id="rId24"/>
    <p:sldId id="2147308111" r:id="rId25"/>
    <p:sldId id="2147308121" r:id="rId26"/>
    <p:sldId id="2147308091" r:id="rId27"/>
    <p:sldId id="2147308103" r:id="rId28"/>
    <p:sldId id="2147308134" r:id="rId29"/>
    <p:sldId id="2147308126" r:id="rId30"/>
    <p:sldId id="2147308104" r:id="rId31"/>
    <p:sldId id="2147308105" r:id="rId32"/>
    <p:sldId id="2147308092" r:id="rId33"/>
    <p:sldId id="2147308112" r:id="rId34"/>
    <p:sldId id="2147308113" r:id="rId35"/>
    <p:sldId id="2147308114" r:id="rId36"/>
    <p:sldId id="2147308115" r:id="rId37"/>
    <p:sldId id="2147308133" r:id="rId38"/>
    <p:sldId id="2147308095" r:id="rId39"/>
    <p:sldId id="2147308130" r:id="rId40"/>
    <p:sldId id="513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2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C2C21-133F-4FF0-A716-13177B68B8E8}" type="datetimeFigureOut">
              <a:rPr lang="en-US" smtClean="0"/>
              <a:t>11/15/2024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65F55-6479-45CA-8C64-FC18114D0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2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C00D-5AD7-1E43-9585-011D4BCB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779CA-7A63-F425-2454-D083032DA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9785B-5DC3-5C37-FE72-F1358F48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C7B07-864A-157D-3822-703789889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65F55-6479-45CA-8C64-FC18114D097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249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65F55-6479-45CA-8C64-FC18114D097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92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34" Type="http://schemas.openxmlformats.org/officeDocument/2006/relationships/slideMaster" Target="../slideMasters/slideMaster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image" Target="../media/image2.sv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image" Target="../media/image1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image" Target="../media/image3.jpeg"/><Relationship Id="rId8" Type="http://schemas.openxmlformats.org/officeDocument/2006/relationships/tags" Target="../tags/tag8.xml"/><Relationship Id="rId3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ab Shap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a 47">
            <a:extLst>
              <a:ext uri="{FF2B5EF4-FFF2-40B4-BE49-F238E27FC236}">
                <a16:creationId xmlns:a16="http://schemas.microsoft.com/office/drawing/2014/main" id="{426382BD-D0B5-4E34-AEDB-07444084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147" y="564058"/>
            <a:ext cx="1597553" cy="658318"/>
          </a:xfrm>
          <a:prstGeom prst="rect">
            <a:avLst/>
          </a:prstGeom>
        </p:spPr>
      </p:pic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571502" y="2116666"/>
            <a:ext cx="7391398" cy="4163484"/>
          </a:xfrm>
          <a:prstGeom prst="round1Rect">
            <a:avLst>
              <a:gd name="adj" fmla="val 2252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7" y="2587625"/>
            <a:ext cx="6127859" cy="1880306"/>
          </a:xfrm>
        </p:spPr>
        <p:txBody>
          <a:bodyPr anchor="ctr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8" y="4784725"/>
            <a:ext cx="6127859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F04F5A-D7FF-B24A-BC25-E2B2701B29ED}"/>
              </a:ext>
            </a:extLst>
          </p:cNvPr>
          <p:cNvGrpSpPr/>
          <p:nvPr userDrawn="1"/>
        </p:nvGrpSpPr>
        <p:grpSpPr>
          <a:xfrm>
            <a:off x="478911" y="6416816"/>
            <a:ext cx="3555209" cy="229719"/>
            <a:chOff x="574692" y="7700178"/>
            <a:chExt cx="4266251" cy="275663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A855797C-D0C3-7E44-BDCD-0719D1FC2D7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75767" y="7700178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3" name="Footer Placeholder 4">
              <a:extLst>
                <a:ext uri="{FF2B5EF4-FFF2-40B4-BE49-F238E27FC236}">
                  <a16:creationId xmlns:a16="http://schemas.microsoft.com/office/drawing/2014/main" id="{7426D0C8-860A-8C45-8DE3-525A13DBAAC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4692" y="7701521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4" name="Footer Placeholder 4">
              <a:extLst>
                <a:ext uri="{FF2B5EF4-FFF2-40B4-BE49-F238E27FC236}">
                  <a16:creationId xmlns:a16="http://schemas.microsoft.com/office/drawing/2014/main" id="{16914312-5555-4747-BBA3-9AC5ADB081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953" y="7722764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46431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5334000" cy="4267730"/>
          </a:xfrm>
          <a:noFill/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 marL="380985" indent="-190492">
              <a:buFont typeface="Arial" pitchFamily="34" charset="0"/>
              <a:buChar char="–"/>
              <a:defRPr sz="1667"/>
            </a:lvl4pPr>
            <a:lvl5pPr marL="571477" indent="-190492">
              <a:buFont typeface="Arial" pitchFamily="34" charset="0"/>
              <a:buChar char="–"/>
              <a:defRPr sz="1667"/>
            </a:lvl5pPr>
            <a:lvl6pPr marL="761970" indent="-190492">
              <a:buFont typeface="Arial" pitchFamily="34" charset="0"/>
              <a:buChar char="–"/>
              <a:defRPr sz="1667" baseline="0"/>
            </a:lvl6pPr>
            <a:lvl7pPr marL="952462" indent="-190492">
              <a:buFont typeface="Arial" pitchFamily="34" charset="0"/>
              <a:buChar char="–"/>
              <a:defRPr sz="1667" baseline="0"/>
            </a:lvl7pPr>
            <a:lvl8pPr marL="1142954" indent="-190492">
              <a:buFont typeface="Arial" pitchFamily="34" charset="0"/>
              <a:buChar char="–"/>
              <a:defRPr sz="1667" baseline="0"/>
            </a:lvl8pPr>
            <a:lvl9pPr marL="1333447" indent="-190492">
              <a:buFont typeface="Arial" pitchFamily="34" charset="0"/>
              <a:buChar char="–"/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714499"/>
            <a:ext cx="5334000" cy="4267728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2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9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71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533136"/>
            <a:ext cx="5334000" cy="1181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November 15,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0" y="1714499"/>
            <a:ext cx="5334000" cy="426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2D9B1AFA-4ECA-499E-9388-DDD8AEBAE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F04DD4A2-218D-FB44-86B1-C4C89F587AE7}"/>
              </a:ext>
            </a:extLst>
          </p:cNvPr>
          <p:cNvGrpSpPr/>
          <p:nvPr userDrawn="1"/>
        </p:nvGrpSpPr>
        <p:grpSpPr>
          <a:xfrm>
            <a:off x="2483305" y="6317361"/>
            <a:ext cx="3555209" cy="229719"/>
            <a:chOff x="574692" y="7700178"/>
            <a:chExt cx="4266251" cy="275663"/>
          </a:xfrm>
        </p:grpSpPr>
        <p:sp>
          <p:nvSpPr>
            <p:cNvPr id="45" name="Footer Placeholder 4">
              <a:extLst>
                <a:ext uri="{FF2B5EF4-FFF2-40B4-BE49-F238E27FC236}">
                  <a16:creationId xmlns:a16="http://schemas.microsoft.com/office/drawing/2014/main" id="{C313637D-0509-5849-BD7A-CB4E809BB4A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75767" y="7700178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E9B3178B-78B5-0347-BB9D-24AF05F705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4692" y="7701521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47" name="Footer Placeholder 4">
              <a:extLst>
                <a:ext uri="{FF2B5EF4-FFF2-40B4-BE49-F238E27FC236}">
                  <a16:creationId xmlns:a16="http://schemas.microsoft.com/office/drawing/2014/main" id="{23872086-A2B8-E645-B7AC-12BBF8EE246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953" y="7722764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315804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4500">
                <a:solidFill>
                  <a:schemeClr val="accent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/>
            </a:lvl2pPr>
            <a:lvl3pPr marL="0" indent="0">
              <a:spcBef>
                <a:spcPts val="750"/>
              </a:spcBef>
              <a:buFontTx/>
              <a:buNone/>
              <a:defRPr/>
            </a:lvl3pPr>
            <a:lvl4pPr marL="0" indent="0">
              <a:spcBef>
                <a:spcPts val="750"/>
              </a:spcBef>
              <a:buFontTx/>
              <a:buNone/>
              <a:defRPr/>
            </a:lvl4pPr>
            <a:lvl5pPr marL="0" indent="0">
              <a:spcBef>
                <a:spcPts val="750"/>
              </a:spcBef>
              <a:buFontTx/>
              <a:buNone/>
              <a:defRPr/>
            </a:lvl5pPr>
            <a:lvl6pPr marL="0" indent="0">
              <a:spcBef>
                <a:spcPts val="750"/>
              </a:spcBef>
              <a:buFontTx/>
              <a:buNone/>
              <a:defRPr baseline="0"/>
            </a:lvl6pPr>
            <a:lvl7pPr marL="0" indent="0">
              <a:spcBef>
                <a:spcPts val="750"/>
              </a:spcBef>
              <a:buFontTx/>
              <a:buNone/>
              <a:defRPr baseline="0"/>
            </a:lvl7pPr>
            <a:lvl8pPr marL="0" indent="0">
              <a:spcBef>
                <a:spcPts val="750"/>
              </a:spcBef>
              <a:buFontTx/>
              <a:buNone/>
              <a:defRPr baseline="0"/>
            </a:lvl8pPr>
            <a:lvl9pPr marL="0" indent="0">
              <a:spcBef>
                <a:spcPts val="75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November 15, 2024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November 15,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579438" y="1714498"/>
            <a:ext cx="9334500" cy="26670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7" y="1714500"/>
            <a:ext cx="8276167" cy="2667000"/>
          </a:xfrm>
        </p:spPr>
        <p:txBody>
          <a:bodyPr anchor="ctr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7" y="4738422"/>
            <a:ext cx="8276166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rgbClr val="63666F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8" name="Grafika 47">
            <a:extLst>
              <a:ext uri="{FF2B5EF4-FFF2-40B4-BE49-F238E27FC236}">
                <a16:creationId xmlns:a16="http://schemas.microsoft.com/office/drawing/2014/main" id="{24FF0877-16C7-4070-A249-FEEFF5129F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FEF9C94-2E6B-AF4F-B81C-60169FB7DC42}"/>
              </a:ext>
            </a:extLst>
          </p:cNvPr>
          <p:cNvGrpSpPr/>
          <p:nvPr userDrawn="1"/>
        </p:nvGrpSpPr>
        <p:grpSpPr>
          <a:xfrm>
            <a:off x="4316925" y="6317310"/>
            <a:ext cx="3555209" cy="229719"/>
            <a:chOff x="5180309" y="7580771"/>
            <a:chExt cx="4266251" cy="275663"/>
          </a:xfrm>
        </p:grpSpPr>
        <p:sp>
          <p:nvSpPr>
            <p:cNvPr id="50" name="Footer Placeholder 4">
              <a:extLst>
                <a:ext uri="{FF2B5EF4-FFF2-40B4-BE49-F238E27FC236}">
                  <a16:creationId xmlns:a16="http://schemas.microsoft.com/office/drawing/2014/main" id="{C64525B7-550F-F745-A712-A4BCD3DA13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1" name="Footer Placeholder 4">
              <a:extLst>
                <a:ext uri="{FF2B5EF4-FFF2-40B4-BE49-F238E27FC236}">
                  <a16:creationId xmlns:a16="http://schemas.microsoft.com/office/drawing/2014/main" id="{F1C8EB43-E0E4-F845-AEAF-66C04C9F4DE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997A607E-B67D-A947-8D23-B26360B92AB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346721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16D803CF-5C46-4998-BEA0-760D4BDFAA5E}"/>
              </a:ext>
            </a:extLst>
          </p:cNvPr>
          <p:cNvSpPr/>
          <p:nvPr userDrawn="1"/>
        </p:nvSpPr>
        <p:spPr>
          <a:xfrm>
            <a:off x="571501" y="533137"/>
            <a:ext cx="6928749" cy="5449092"/>
          </a:xfrm>
          <a:prstGeom prst="round1Rect">
            <a:avLst>
              <a:gd name="adj" fmla="val 1707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034992-7FB5-4D10-85B6-A1E0AA85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488" y="1764574"/>
            <a:ext cx="6014358" cy="2120900"/>
          </a:xfrm>
        </p:spPr>
        <p:txBody>
          <a:bodyPr anchor="ctr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5862D04-C327-4882-82FB-72E8CCD13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488" y="4025174"/>
            <a:ext cx="6014358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7410DDF-33B2-4E49-9D88-0AEC09F35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November 15, 2024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56CCFE87-E52F-4030-93DB-4F8A10CB8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82CA323-F067-4A36-86B4-C9C89385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301234"/>
            <a:ext cx="2057400" cy="233313"/>
          </a:xfrm>
          <a:prstGeom prst="rect">
            <a:avLst/>
          </a:prstGeom>
        </p:spPr>
      </p:pic>
      <p:sp>
        <p:nvSpPr>
          <p:cNvPr id="54" name="Text Box 115">
            <a:extLst>
              <a:ext uri="{FF2B5EF4-FFF2-40B4-BE49-F238E27FC236}">
                <a16:creationId xmlns:a16="http://schemas.microsoft.com/office/drawing/2014/main" id="{7AE31F7D-644F-46E4-8808-DC117CAC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November 15,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55" name="Text Box 115">
            <a:extLst>
              <a:ext uri="{FF2B5EF4-FFF2-40B4-BE49-F238E27FC236}">
                <a16:creationId xmlns:a16="http://schemas.microsoft.com/office/drawing/2014/main" id="{95D42EA8-C373-4F2E-A7AA-89495E86A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pic>
        <p:nvPicPr>
          <p:cNvPr id="45" name="Grafika 44">
            <a:extLst>
              <a:ext uri="{FF2B5EF4-FFF2-40B4-BE49-F238E27FC236}">
                <a16:creationId xmlns:a16="http://schemas.microsoft.com/office/drawing/2014/main" id="{66672ADE-1A7C-4849-9479-C260091363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D45E1F-2B0B-1A45-BE63-86F320E7782F}"/>
              </a:ext>
            </a:extLst>
          </p:cNvPr>
          <p:cNvGrpSpPr/>
          <p:nvPr userDrawn="1"/>
        </p:nvGrpSpPr>
        <p:grpSpPr>
          <a:xfrm>
            <a:off x="4316925" y="6317310"/>
            <a:ext cx="3555209" cy="229719"/>
            <a:chOff x="5180309" y="7580771"/>
            <a:chExt cx="4266251" cy="275663"/>
          </a:xfrm>
        </p:grpSpPr>
        <p:sp>
          <p:nvSpPr>
            <p:cNvPr id="51" name="Footer Placeholder 4">
              <a:extLst>
                <a:ext uri="{FF2B5EF4-FFF2-40B4-BE49-F238E27FC236}">
                  <a16:creationId xmlns:a16="http://schemas.microsoft.com/office/drawing/2014/main" id="{4B7C47A0-C9BF-4347-857E-EF7B284BE12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7" name="Footer Placeholder 4">
              <a:extLst>
                <a:ext uri="{FF2B5EF4-FFF2-40B4-BE49-F238E27FC236}">
                  <a16:creationId xmlns:a16="http://schemas.microsoft.com/office/drawing/2014/main" id="{0E5044AE-6D31-434D-A5F3-FFD6FE61B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8" name="Footer Placeholder 4">
              <a:extLst>
                <a:ext uri="{FF2B5EF4-FFF2-40B4-BE49-F238E27FC236}">
                  <a16:creationId xmlns:a16="http://schemas.microsoft.com/office/drawing/2014/main" id="{C6552DE6-37D3-964B-B4B2-B6BE6E5F24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423270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November 15, 2024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November 15,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1868470"/>
            <a:ext cx="8678333" cy="1857556"/>
          </a:xfrm>
        </p:spPr>
        <p:txBody>
          <a:bodyPr anchor="ctr" anchorCtr="0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3850731"/>
            <a:ext cx="8678333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rgbClr val="63666F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8" name="Grafika 47">
            <a:extLst>
              <a:ext uri="{FF2B5EF4-FFF2-40B4-BE49-F238E27FC236}">
                <a16:creationId xmlns:a16="http://schemas.microsoft.com/office/drawing/2014/main" id="{35B389AD-5B81-4AE7-9A3F-9B395C82B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F246894-239C-DA42-8A40-E5711B990381}"/>
              </a:ext>
            </a:extLst>
          </p:cNvPr>
          <p:cNvGrpSpPr/>
          <p:nvPr userDrawn="1"/>
        </p:nvGrpSpPr>
        <p:grpSpPr>
          <a:xfrm>
            <a:off x="4316925" y="6317310"/>
            <a:ext cx="3555209" cy="229719"/>
            <a:chOff x="5180309" y="7580771"/>
            <a:chExt cx="4266251" cy="275663"/>
          </a:xfrm>
        </p:grpSpPr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34CCAA4B-1622-664E-A9BD-B7FB0EFD241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1" name="Footer Placeholder 4">
              <a:extLst>
                <a:ext uri="{FF2B5EF4-FFF2-40B4-BE49-F238E27FC236}">
                  <a16:creationId xmlns:a16="http://schemas.microsoft.com/office/drawing/2014/main" id="{F447D276-236D-B745-B548-5E1C9BA4C5D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51EE907F-7AC4-6D4A-AD21-8C061B271B2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397524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November 15, 2024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pic>
        <p:nvPicPr>
          <p:cNvPr id="43" name="Grafika 42">
            <a:extLst>
              <a:ext uri="{FF2B5EF4-FFF2-40B4-BE49-F238E27FC236}">
                <a16:creationId xmlns:a16="http://schemas.microsoft.com/office/drawing/2014/main" id="{39619C86-5B4E-4E87-86DA-F11E3D189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1DB53F0-F0CF-D942-8002-6A1C6067D557}"/>
              </a:ext>
            </a:extLst>
          </p:cNvPr>
          <p:cNvGrpSpPr/>
          <p:nvPr userDrawn="1"/>
        </p:nvGrpSpPr>
        <p:grpSpPr>
          <a:xfrm>
            <a:off x="4318396" y="6317031"/>
            <a:ext cx="3555209" cy="229719"/>
            <a:chOff x="574692" y="7700178"/>
            <a:chExt cx="4266251" cy="275663"/>
          </a:xfrm>
        </p:grpSpPr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375DF1EE-75CB-AE40-A1C6-F9D281F58E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75767" y="7700178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>
                  <a:solidFill>
                    <a:schemeClr val="bg1"/>
                  </a:solidFill>
                </a:rPr>
                <a:t>Luxoft, A DXC Technology Company. All rights reserved. </a:t>
              </a:r>
              <a:endParaRPr lang="en-US" sz="917" dirty="0">
                <a:solidFill>
                  <a:schemeClr val="bg1"/>
                </a:solidFill>
              </a:endParaRPr>
            </a:p>
          </p:txBody>
        </p:sp>
        <p:sp>
          <p:nvSpPr>
            <p:cNvPr id="47" name="Footer Placeholder 4">
              <a:extLst>
                <a:ext uri="{FF2B5EF4-FFF2-40B4-BE49-F238E27FC236}">
                  <a16:creationId xmlns:a16="http://schemas.microsoft.com/office/drawing/2014/main" id="{BB5C99EF-B9A1-AA4F-9490-B701941767B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4692" y="7701521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>
                  <a:solidFill>
                    <a:schemeClr val="bg1"/>
                  </a:solidFill>
                </a:rPr>
                <a:t>©</a:t>
              </a:r>
              <a:endParaRPr lang="en-US" sz="917" dirty="0">
                <a:solidFill>
                  <a:schemeClr val="bg1"/>
                </a:solidFill>
              </a:endParaRPr>
            </a:p>
          </p:txBody>
        </p:sp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CB431BD3-B8A4-5546-A588-7751A816BD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953" y="7722764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>
                  <a:solidFill>
                    <a:schemeClr val="bg1"/>
                  </a:solidFill>
                </a:rPr>
                <a:t>2024</a:t>
              </a:fld>
              <a:endParaRPr lang="en-US" sz="917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4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xoft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a 38">
            <a:extLst>
              <a:ext uri="{FF2B5EF4-FFF2-40B4-BE49-F238E27FC236}">
                <a16:creationId xmlns:a16="http://schemas.microsoft.com/office/drawing/2014/main" id="{1E5FE449-EA83-4C78-9697-D63423739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2170" y="2380744"/>
            <a:ext cx="5087660" cy="209651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">
            <a:extLst>
              <a:ext uri="{FF2B5EF4-FFF2-40B4-BE49-F238E27FC236}">
                <a16:creationId xmlns:a16="http://schemas.microsoft.com/office/drawing/2014/main" id="{DC67E057-A9AA-433A-9F89-291C09690982}"/>
              </a:ext>
            </a:extLst>
          </p:cNvPr>
          <p:cNvGrpSpPr/>
          <p:nvPr userDrawn="1"/>
        </p:nvGrpSpPr>
        <p:grpSpPr>
          <a:xfrm>
            <a:off x="8348385" y="6432169"/>
            <a:ext cx="3555209" cy="229719"/>
            <a:chOff x="5180309" y="7580771"/>
            <a:chExt cx="4266251" cy="275663"/>
          </a:xfrm>
        </p:grpSpPr>
        <p:sp>
          <p:nvSpPr>
            <p:cNvPr id="44" name="Footer Placeholder 4">
              <a:extLst>
                <a:ext uri="{FF2B5EF4-FFF2-40B4-BE49-F238E27FC236}">
                  <a16:creationId xmlns:a16="http://schemas.microsoft.com/office/drawing/2014/main" id="{0E634178-0260-44F8-A8D6-944C58A475E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45" name="Footer Placeholder 4">
              <a:extLst>
                <a:ext uri="{FF2B5EF4-FFF2-40B4-BE49-F238E27FC236}">
                  <a16:creationId xmlns:a16="http://schemas.microsoft.com/office/drawing/2014/main" id="{5F189AA7-1041-4E8C-86F6-09C5418BFA1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E733443D-E495-43C9-90C1-4E9B1A4B375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74712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ab Shap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571502" y="2116666"/>
            <a:ext cx="5524497" cy="4163484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7" y="2587625"/>
            <a:ext cx="4674559" cy="1880306"/>
          </a:xfrm>
        </p:spPr>
        <p:txBody>
          <a:bodyPr anchor="ctr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8" y="4784725"/>
            <a:ext cx="4674559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8" name="Grafika 47">
            <a:extLst>
              <a:ext uri="{FF2B5EF4-FFF2-40B4-BE49-F238E27FC236}">
                <a16:creationId xmlns:a16="http://schemas.microsoft.com/office/drawing/2014/main" id="{21A44959-9D40-4A9F-897E-47F53D41B4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147" y="564058"/>
            <a:ext cx="1597553" cy="658318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46A9704-3E3A-A64B-8466-4FE4F4F67001}"/>
              </a:ext>
            </a:extLst>
          </p:cNvPr>
          <p:cNvGrpSpPr/>
          <p:nvPr userDrawn="1"/>
        </p:nvGrpSpPr>
        <p:grpSpPr>
          <a:xfrm>
            <a:off x="478911" y="6416816"/>
            <a:ext cx="3555209" cy="229719"/>
            <a:chOff x="574692" y="7700178"/>
            <a:chExt cx="4266251" cy="275663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AA845480-8D48-4545-B072-491983FAE7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75767" y="7700178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3" name="Footer Placeholder 4">
              <a:extLst>
                <a:ext uri="{FF2B5EF4-FFF2-40B4-BE49-F238E27FC236}">
                  <a16:creationId xmlns:a16="http://schemas.microsoft.com/office/drawing/2014/main" id="{9A9A7006-4D54-4B46-994C-41DC15E6750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4692" y="7701521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4" name="Footer Placeholder 4">
              <a:extLst>
                <a:ext uri="{FF2B5EF4-FFF2-40B4-BE49-F238E27FC236}">
                  <a16:creationId xmlns:a16="http://schemas.microsoft.com/office/drawing/2014/main" id="{95618CC7-BDDC-7F47-9C83-14C99197F50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953" y="7722764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242455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571500" y="1714500"/>
            <a:ext cx="9334500" cy="26670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6" y="1714501"/>
            <a:ext cx="8276167" cy="2650906"/>
          </a:xfrm>
        </p:spPr>
        <p:txBody>
          <a:bodyPr anchor="ctr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6" y="4732251"/>
            <a:ext cx="8276166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rgbClr val="63666F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8" name="Grafika 47">
            <a:extLst>
              <a:ext uri="{FF2B5EF4-FFF2-40B4-BE49-F238E27FC236}">
                <a16:creationId xmlns:a16="http://schemas.microsoft.com/office/drawing/2014/main" id="{1FBF69FD-9986-43EE-8CBF-D44AE8424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147" y="564058"/>
            <a:ext cx="1597553" cy="6583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2FD84A-EF3E-AF45-8DB1-2A52BAB85B43}"/>
              </a:ext>
            </a:extLst>
          </p:cNvPr>
          <p:cNvGrpSpPr/>
          <p:nvPr userDrawn="1"/>
        </p:nvGrpSpPr>
        <p:grpSpPr>
          <a:xfrm>
            <a:off x="478911" y="6416816"/>
            <a:ext cx="3555209" cy="229719"/>
            <a:chOff x="574692" y="7700178"/>
            <a:chExt cx="4266251" cy="275663"/>
          </a:xfrm>
        </p:grpSpPr>
        <p:sp>
          <p:nvSpPr>
            <p:cNvPr id="47" name="Footer Placeholder 4">
              <a:extLst>
                <a:ext uri="{FF2B5EF4-FFF2-40B4-BE49-F238E27FC236}">
                  <a16:creationId xmlns:a16="http://schemas.microsoft.com/office/drawing/2014/main" id="{4012ADEB-70F0-BE46-BA58-9FBE88C6DF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75767" y="7700178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AA54FA16-177E-0D4D-8946-0629D1327A7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4692" y="7701521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0" name="Footer Placeholder 4">
              <a:extLst>
                <a:ext uri="{FF2B5EF4-FFF2-40B4-BE49-F238E27FC236}">
                  <a16:creationId xmlns:a16="http://schemas.microsoft.com/office/drawing/2014/main" id="{A6443D81-9175-2046-83F5-3C851F578F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953" y="7722764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240250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ab Shape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ity at night&#10;&#10;Description automatically generated with low confidence">
            <a:extLst>
              <a:ext uri="{FF2B5EF4-FFF2-40B4-BE49-F238E27FC236}">
                <a16:creationId xmlns:a16="http://schemas.microsoft.com/office/drawing/2014/main" id="{99627FBC-82C2-4623-838E-4E03FBF4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0501" y="0"/>
            <a:ext cx="8191499" cy="6858000"/>
          </a:xfrm>
          <a:prstGeom prst="rect">
            <a:avLst/>
          </a:prstGeom>
        </p:spPr>
      </p:pic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571502" y="2116666"/>
            <a:ext cx="5524497" cy="4163484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/>
            <a:endParaRPr lang="en-US" sz="1500" dirty="0"/>
          </a:p>
        </p:txBody>
      </p:sp>
      <p:grpSp>
        <p:nvGrpSpPr>
          <p:cNvPr id="9" name="Group 8"/>
          <p:cNvGrpSpPr/>
          <p:nvPr userDrawn="1">
            <p:custDataLst>
              <p:tags r:id="rId2"/>
            </p:custDataLst>
          </p:nvPr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>
              <p:custDataLst>
                <p:tags r:id="rId6"/>
              </p:custDataLst>
            </p:nvPr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>
              <p:custDataLst>
                <p:tags r:id="rId7"/>
              </p:custDataLst>
            </p:nvPr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>
              <p:custDataLst>
                <p:tags r:id="rId8"/>
              </p:custDataLst>
            </p:nvPr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>
              <p:custDataLst>
                <p:tags r:id="rId9"/>
              </p:custDataLst>
            </p:nvPr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>
              <p:custDataLst>
                <p:tags r:id="rId10"/>
              </p:custDataLst>
            </p:nvPr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>
              <p:custDataLst>
                <p:tags r:id="rId11"/>
              </p:custDataLst>
            </p:nvPr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>
              <p:custDataLst>
                <p:tags r:id="rId12"/>
              </p:custDataLst>
            </p:nvPr>
          </p:nvCxnSpPr>
          <p:spPr>
            <a:xfrm flipH="1"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>
              <p:custDataLst>
                <p:tags r:id="rId13"/>
              </p:custDataLst>
            </p:nvPr>
          </p:nvCxnSpPr>
          <p:spPr>
            <a:xfrm flipH="1"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>
              <p:custDataLst>
                <p:tags r:id="rId14"/>
              </p:custDataLst>
            </p:nvPr>
          </p:nvCxnSpPr>
          <p:spPr>
            <a:xfrm flipH="1"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>
              <p:custDataLst>
                <p:tags r:id="rId15"/>
              </p:custDataLst>
            </p:nvPr>
          </p:nvCxnSpPr>
          <p:spPr>
            <a:xfrm flipH="1"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>
              <p:custDataLst>
                <p:tags r:id="rId16"/>
              </p:custDataLst>
            </p:nvPr>
          </p:nvCxnSpPr>
          <p:spPr>
            <a:xfrm flipH="1"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>
              <p:custDataLst>
                <p:tags r:id="rId17"/>
              </p:custDataLst>
            </p:nvPr>
          </p:nvCxnSpPr>
          <p:spPr>
            <a:xfrm flipH="1"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>
              <p:custDataLst>
                <p:tags r:id="rId18"/>
              </p:custDataLst>
            </p:nvPr>
          </p:nvCxnSpPr>
          <p:spPr>
            <a:xfrm flipH="1"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>
              <p:custDataLst>
                <p:tags r:id="rId19"/>
              </p:custDataLst>
            </p:nvPr>
          </p:nvCxnSpPr>
          <p:spPr>
            <a:xfrm flipH="1"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>
              <p:custDataLst>
                <p:tags r:id="rId20"/>
              </p:custDataLst>
            </p:nvPr>
          </p:nvCxnSpPr>
          <p:spPr>
            <a:xfrm flipH="1"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>
              <p:custDataLst>
                <p:tags r:id="rId21"/>
              </p:custDataLst>
            </p:nvPr>
          </p:nvCxnSpPr>
          <p:spPr>
            <a:xfrm flipH="1"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>
              <p:custDataLst>
                <p:tags r:id="rId22"/>
              </p:custDataLst>
            </p:nvPr>
          </p:nvCxnSpPr>
          <p:spPr>
            <a:xfrm flipH="1"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>
              <p:custDataLst>
                <p:tags r:id="rId23"/>
              </p:custDataLst>
            </p:nvPr>
          </p:nvCxnSpPr>
          <p:spPr>
            <a:xfrm flipH="1"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>
              <p:custDataLst>
                <p:tags r:id="rId24"/>
              </p:custDataLst>
            </p:nvPr>
          </p:nvCxnSpPr>
          <p:spPr>
            <a:xfrm flipH="1"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>
              <p:custDataLst>
                <p:tags r:id="rId25"/>
              </p:custDataLst>
            </p:nvPr>
          </p:nvCxnSpPr>
          <p:spPr>
            <a:xfrm flipH="1"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>
              <p:custDataLst>
                <p:tags r:id="rId26"/>
              </p:custDataLst>
            </p:nvPr>
          </p:nvCxnSpPr>
          <p:spPr>
            <a:xfrm flipH="1"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>
              <p:custDataLst>
                <p:tags r:id="rId27"/>
              </p:custDataLst>
            </p:nvPr>
          </p:nvCxnSpPr>
          <p:spPr>
            <a:xfrm flipH="1"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>
              <p:custDataLst>
                <p:tags r:id="rId28"/>
              </p:custDataLst>
            </p:nvPr>
          </p:nvCxnSpPr>
          <p:spPr>
            <a:xfrm flipH="1"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>
              <p:custDataLst>
                <p:tags r:id="rId29"/>
              </p:custDataLst>
            </p:nvPr>
          </p:nvCxnSpPr>
          <p:spPr>
            <a:xfrm flipH="1"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>
              <p:custDataLst>
                <p:tags r:id="rId30"/>
              </p:custDataLst>
            </p:nvPr>
          </p:nvCxnSpPr>
          <p:spPr>
            <a:xfrm flipH="1"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>
              <p:custDataLst>
                <p:tags r:id="rId31"/>
              </p:custDataLst>
            </p:nvPr>
          </p:nvCxnSpPr>
          <p:spPr>
            <a:xfrm flipH="1"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>
              <p:custDataLst>
                <p:tags r:id="rId32"/>
              </p:custDataLst>
            </p:nvPr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>
              <p:custDataLst>
                <p:tags r:id="rId33"/>
              </p:custDataLst>
            </p:nvPr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973667" y="2587625"/>
            <a:ext cx="4674559" cy="1880306"/>
          </a:xfrm>
        </p:spPr>
        <p:txBody>
          <a:bodyPr anchor="ctr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973668" y="4784725"/>
            <a:ext cx="4674559" cy="762000"/>
          </a:xfrm>
        </p:spPr>
        <p:txBody>
          <a:bodyPr>
            <a:noAutofit/>
          </a:bodyPr>
          <a:lstStyle>
            <a:lvl1pPr marL="0" indent="0" algn="l">
              <a:spcBef>
                <a:spcPct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fika 47">
            <a:extLst>
              <a:ext uri="{FF2B5EF4-FFF2-40B4-BE49-F238E27FC236}">
                <a16:creationId xmlns:a16="http://schemas.microsoft.com/office/drawing/2014/main" id="{21A44959-9D40-4A9F-897E-47F53D41B447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74147" y="564058"/>
            <a:ext cx="1597553" cy="658318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D33674AB-9573-ADD0-6F33-C9CAAFD976D3}"/>
              </a:ext>
            </a:extLst>
          </p:cNvPr>
          <p:cNvGrpSpPr/>
          <p:nvPr userDrawn="1"/>
        </p:nvGrpSpPr>
        <p:grpSpPr>
          <a:xfrm>
            <a:off x="482387" y="6411771"/>
            <a:ext cx="3555209" cy="229719"/>
            <a:chOff x="5180309" y="7580771"/>
            <a:chExt cx="4266251" cy="275663"/>
          </a:xfrm>
        </p:grpSpPr>
        <p:sp>
          <p:nvSpPr>
            <p:cNvPr id="4" name="Footer Placeholder 4">
              <a:extLst>
                <a:ext uri="{FF2B5EF4-FFF2-40B4-BE49-F238E27FC236}">
                  <a16:creationId xmlns:a16="http://schemas.microsoft.com/office/drawing/2014/main" id="{1764FB53-2FBB-B07F-D913-509FDC2A5D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" name="Footer Placeholder 4">
              <a:extLst>
                <a:ext uri="{FF2B5EF4-FFF2-40B4-BE49-F238E27FC236}">
                  <a16:creationId xmlns:a16="http://schemas.microsoft.com/office/drawing/2014/main" id="{76B09759-7CD1-3878-6AFB-F366DD678C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6" name="Footer Placeholder 4">
              <a:extLst>
                <a:ext uri="{FF2B5EF4-FFF2-40B4-BE49-F238E27FC236}">
                  <a16:creationId xmlns:a16="http://schemas.microsoft.com/office/drawing/2014/main" id="{849E0F30-AE03-E9D1-FD13-7E8EE754F2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33214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499"/>
            <a:ext cx="11049000" cy="4267730"/>
          </a:xfrm>
        </p:spPr>
        <p:txBody>
          <a:bodyPr numCol="2" spcCol="457200">
            <a:normAutofit/>
          </a:bodyPr>
          <a:lstStyle>
            <a:lvl1pPr marL="380985" indent="-380985">
              <a:spcBef>
                <a:spcPts val="750"/>
              </a:spcBef>
              <a:buFont typeface="+mj-lt"/>
              <a:buAutoNum type="arabicPeriod"/>
              <a:tabLst>
                <a:tab pos="5280872" algn="r"/>
              </a:tabLst>
              <a:defRPr sz="1667"/>
            </a:lvl1pPr>
            <a:lvl2pPr marL="57147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2pPr>
            <a:lvl3pPr marL="761970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3pPr>
            <a:lvl4pPr marL="952462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4pPr>
            <a:lvl5pPr marL="114295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5pPr>
            <a:lvl6pPr marL="133344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6pPr>
            <a:lvl7pPr marL="1523939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7pPr>
            <a:lvl8pPr marL="1714431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8pPr>
            <a:lvl9pPr marL="190492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8883396" cy="1181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9564687" y="-3"/>
            <a:ext cx="2627307" cy="646707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763125" y="1"/>
            <a:ext cx="2167820" cy="646705"/>
          </a:xfrm>
        </p:spPr>
        <p:txBody>
          <a:bodyPr anchor="ctr" anchorCtr="0">
            <a:normAutofit/>
          </a:bodyPr>
          <a:lstStyle>
            <a:lvl1pPr algn="ctr">
              <a:defRPr sz="1333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 marL="380985" indent="-190492">
              <a:buFont typeface="Arial" pitchFamily="34" charset="0"/>
              <a:buChar char="–"/>
              <a:defRPr sz="1167"/>
            </a:lvl4pPr>
            <a:lvl5pPr marL="571477" indent="-190492">
              <a:buFont typeface="Arial" pitchFamily="34" charset="0"/>
              <a:buChar char="–"/>
              <a:defRPr sz="1167"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5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90492" indent="-190492">
              <a:buFont typeface="Arial" pitchFamily="34" charset="0"/>
              <a:buChar char="•"/>
              <a:defRPr b="0"/>
            </a:lvl1pPr>
            <a:lvl2pPr marL="380985" indent="-190492">
              <a:spcBef>
                <a:spcPts val="500"/>
              </a:spcBef>
              <a:buFont typeface="Arial" pitchFamily="34" charset="0"/>
              <a:buChar char="–"/>
              <a:defRPr b="0"/>
            </a:lvl2pPr>
            <a:lvl3pPr marL="571477" indent="-190492">
              <a:spcBef>
                <a:spcPts val="500"/>
              </a:spcBef>
              <a:buFont typeface="Arial" pitchFamily="34" charset="0"/>
              <a:buChar char="–"/>
              <a:defRPr b="0"/>
            </a:lvl3pPr>
            <a:lvl4pPr marL="761970" indent="-190492">
              <a:spcBef>
                <a:spcPts val="500"/>
              </a:spcBef>
              <a:buFont typeface="Arial" pitchFamily="34" charset="0"/>
              <a:buChar char="–"/>
              <a:defRPr b="0"/>
            </a:lvl4pPr>
            <a:lvl5pPr marL="952462" indent="-190492">
              <a:spcBef>
                <a:spcPts val="500"/>
              </a:spcBef>
              <a:buFont typeface="Arial" pitchFamily="34" charset="0"/>
              <a:buChar char="–"/>
              <a:defRPr b="0"/>
            </a:lvl5pPr>
            <a:lvl6pPr marL="1142954" indent="-190492">
              <a:spcBef>
                <a:spcPts val="500"/>
              </a:spcBef>
              <a:buFont typeface="Arial" pitchFamily="34" charset="0"/>
              <a:buChar char="–"/>
              <a:defRPr baseline="0"/>
            </a:lvl6pPr>
            <a:lvl7pPr marL="1333447" indent="-190492">
              <a:spcBef>
                <a:spcPts val="500"/>
              </a:spcBef>
              <a:buFont typeface="Arial" pitchFamily="34" charset="0"/>
              <a:buChar char="–"/>
              <a:defRPr baseline="0"/>
            </a:lvl7pPr>
            <a:lvl8pPr marL="1523939" indent="-190492">
              <a:spcBef>
                <a:spcPts val="500"/>
              </a:spcBef>
              <a:buFont typeface="Arial" pitchFamily="34" charset="0"/>
              <a:buChar char="–"/>
              <a:defRPr baseline="0"/>
            </a:lvl8pPr>
            <a:lvl9pPr marL="1714431" indent="-190492">
              <a:spcBef>
                <a:spcPts val="5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9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33136"/>
            <a:ext cx="11049000" cy="11813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71500" y="1714500"/>
            <a:ext cx="11048999" cy="42677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November 15,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D2479C33-2277-4E92-90DB-43557A4995C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02DC157-A1AB-E64D-BF9A-F198ADA0E076}"/>
              </a:ext>
            </a:extLst>
          </p:cNvPr>
          <p:cNvGrpSpPr/>
          <p:nvPr userDrawn="1"/>
        </p:nvGrpSpPr>
        <p:grpSpPr>
          <a:xfrm>
            <a:off x="4316925" y="6317310"/>
            <a:ext cx="3555209" cy="229719"/>
            <a:chOff x="5180309" y="7580771"/>
            <a:chExt cx="4266251" cy="275663"/>
          </a:xfrm>
        </p:grpSpPr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5EB65F63-7EBC-AE40-B6C0-3210FC1523D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9B786FDD-D378-EA49-82A9-4EBB1EA52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EA9110D2-21DC-5D4C-A265-86BDA0A901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09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1219151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219151" rtl="0" eaLnBrk="1" latinLnBrk="0" hangingPunct="1">
        <a:spcBef>
          <a:spcPts val="1000"/>
        </a:spcBef>
        <a:buFontTx/>
        <a:buNone/>
        <a:defRPr sz="16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51" rtl="0" eaLnBrk="1" latinLnBrk="0" hangingPunct="1">
        <a:spcBef>
          <a:spcPts val="1000"/>
        </a:spcBef>
        <a:buFontTx/>
        <a:buNone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190492" indent="-190492" algn="l" defTabSz="1219151" rtl="0" eaLnBrk="1" latinLnBrk="0" hangingPunct="1">
        <a:spcBef>
          <a:spcPts val="1000"/>
        </a:spcBef>
        <a:buFont typeface="Arial" pitchFamily="34" charset="0"/>
        <a:buChar char="•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380985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57147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761970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952462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1142954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33344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uiscoco/Azure_OpenAI_How-to-deploy-GPT-4o" TargetMode="Externa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uiscoco/Azure_OpenAI_How-to-deploy-GPT-4o" TargetMode="Externa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hyperlink" Target="https://github.com/luiscoco/Azure_OpenAI_How-to-deploy-GPT-4o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concepts/models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_How-to-deploy-GPT-4o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uget.org/packages/Aspire.Hosting.Azure.CognitiveServices/9.0.0-rc.1.24511.1" TargetMode="External"/><Relationship Id="rId3" Type="http://schemas.openxmlformats.org/officeDocument/2006/relationships/hyperlink" Target="https://github.com/Azure/azure-sdk-for-net/tree/main/sdk/openai" TargetMode="External"/><Relationship Id="rId7" Type="http://schemas.openxmlformats.org/officeDocument/2006/relationships/hyperlink" Target="https://www.nuget.org/packages/Aspire.Azure.AI.OpenAI/9.0.0-preview.4.24511.1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uget.org/packages/Azure.AI.OpenAI.Assistants/1.0.0-beta.4" TargetMode="External"/><Relationship Id="rId5" Type="http://schemas.openxmlformats.org/officeDocument/2006/relationships/hyperlink" Target="https://www.nuget.org/packages/Azure.AI.OpenAI/2.1.0-beta.1" TargetMode="Externa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www.linkedin.com/in/luis-coco-enriquez-44a28a29/" TargetMode="External"/><Relationship Id="rId7" Type="http://schemas.openxmlformats.org/officeDocument/2006/relationships/image" Target="../media/image1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-Use_Chat_Tools-Function_Call-version2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hyperlink" Target="https://github.com/luiscoco/Azure_OpenAI-Use_Chat_Tools-Function_Call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_GPT-4o-How_to_descritbe_an_Imag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-DALL_E_3-How_to_create_an_image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-WhisperModel-Read_a_Tex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-tts-TextToSpeech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realtime-audio-quickstart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github.com/microsoft/semantic-kerne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iscoco/Curso_Aprende_Blazor-MicrosoftSemanticKernel-GetStart" TargetMode="External"/><Relationship Id="rId3" Type="http://schemas.openxmlformats.org/officeDocument/2006/relationships/hyperlink" Target="https://platform.openai.com/api-keys" TargetMode="External"/><Relationship Id="rId7" Type="http://schemas.openxmlformats.org/officeDocument/2006/relationships/image" Target="../media/image5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uiscoco/Curso_Aprende_Blazor-MicrosoftSemanticKernel-Chatbot_Ollam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uiscoco/Curso_Aprende_Blazor-MicrosoftSemanticKernel-Loggi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uiscoco/Curso_Aprende_Blazor-MicrosoftSemanticKernel-GetStart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uiscoco/Curso_Aprende_Blazor-MicrosoftSemanticKernel-Plugin-Sample1" TargetMode="External"/><Relationship Id="rId4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evblogs.microsoft.com/dotnet/introducing-microsoft-extensions-ai-preview" TargetMode="External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etplace/models" TargetMode="Externa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luiscoco/microsoft-extensions-ai-github_ai_model" TargetMode="External"/><Relationship Id="rId5" Type="http://schemas.openxmlformats.org/officeDocument/2006/relationships/image" Target="../media/image65.png"/><Relationship Id="rId4" Type="http://schemas.openxmlformats.org/officeDocument/2006/relationships/hyperlink" Target="https://aka.ms/meai-azaiinference-nuge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api-keys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hyperlink" Target="https://github.com/luiscoco/microsoft-extensions-ai-OpenAI" TargetMode="External"/><Relationship Id="rId4" Type="http://schemas.openxmlformats.org/officeDocument/2006/relationships/hyperlink" Target="https://aka.ms/meai-openai-nuget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eai-openai-nuget" TargetMode="External"/><Relationship Id="rId7" Type="http://schemas.openxmlformats.org/officeDocument/2006/relationships/hyperlink" Target="https://github.com/luiscoco/microsoft-extensions-ai-AzureOpenAI" TargetMode="Externa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hyperlink" Target="https://www.nuget.org/packages/Azure.Identity" TargetMode="External"/><Relationship Id="rId4" Type="http://schemas.openxmlformats.org/officeDocument/2006/relationships/hyperlink" Target="https://www.nuget.org/packages/Azure.AI.OpenAI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eai-ollama-nuget" TargetMode="External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uiscoco/microsoft-extensions-ai-Ollama" TargetMode="External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github.com/luiscoco/microsoft-extensions-ai-sample-BlazorAIChatBot_with_Olla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icrosoft/AzureDataRetrievalAugmentedGenerationSamples" TargetMode="External"/><Relationship Id="rId4" Type="http://schemas.openxmlformats.org/officeDocument/2006/relationships/hyperlink" Target="https://github.com/luiscoco/Curso_Aprende_Blazor-MicrosoftSemanticKernel-Sample4-AskAboutYourPDF-VectorStoreRAG-version2" TargetMode="Externa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hyperlink" Target="https://www.youtube.com/watch?v=pM9bTeaaAlQ&amp;list=PLdo4fOcmZ0oX7Yg1cixIj6hXjz9C5MHJR&amp;index=3" TargetMode="External"/><Relationship Id="rId7" Type="http://schemas.openxmlformats.org/officeDocument/2006/relationships/hyperlink" Target="https://www.youtube.com/playlist?list=PLdo4fOcmZ0oX7Yg1cixIj6hXjz9C5MHJR" TargetMode="External"/><Relationship Id="rId2" Type="http://schemas.openxmlformats.org/officeDocument/2006/relationships/hyperlink" Target="https://github.com/dotnet/eShop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luiscoco/Curso_Aprende_Blazor-Nivel_Intermedio-AI_eShopSupport-Assistant_Fixed-With-Azure_OpenAI" TargetMode="External"/><Relationship Id="rId5" Type="http://schemas.openxmlformats.org/officeDocument/2006/relationships/hyperlink" Target="https://github.com/luiscoco/Curso_Aprende_Blazor-Nivel_Intermedio-AI_DataGenerator" TargetMode="External"/><Relationship Id="rId4" Type="http://schemas.openxmlformats.org/officeDocument/2006/relationships/image" Target="../media/image7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tGPT" TargetMode="External"/><Relationship Id="rId2" Type="http://schemas.openxmlformats.org/officeDocument/2006/relationships/hyperlink" Target="https://en.wikipedia.org/wiki/Generative_pre-trained_transformer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hyperlink" Target="https://chatgpt.com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Generative_pre-trained_transformer" TargetMode="Externa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Transformer_(deep_learning_architecture)" TargetMode="Externa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docs/api-reference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ChatGPT_OpenAI-Sample2-ChatGPT-WebAPI" TargetMode="External"/><Relationship Id="rId2" Type="http://schemas.openxmlformats.org/officeDocument/2006/relationships/hyperlink" Target="https://github.com/luiscoco/ChatGPT_OpenAI-Sample1-QuickStart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OpenAI" TargetMode="External"/><Relationship Id="rId7" Type="http://schemas.openxmlformats.org/officeDocument/2006/relationships/image" Target="../media/image26.png"/><Relationship Id="rId2" Type="http://schemas.openxmlformats.org/officeDocument/2006/relationships/hyperlink" Target="https://github.com/openai/openai-dotne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github.com/openai/openai-openapi/blob/master/openapi.ya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EFFCDB-122D-C37F-3DC0-0CFBE505F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91" y="2576989"/>
            <a:ext cx="5043675" cy="27725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How to develop Intelligent Applications</a:t>
            </a:r>
            <a:br>
              <a:rPr lang="en-US" sz="3600" dirty="0"/>
            </a:br>
            <a:r>
              <a:rPr lang="en-US" sz="3600" dirty="0"/>
              <a:t>with .NET 9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9A7F0-0512-0DC4-A6A3-7E4114FD7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91" y="5253590"/>
            <a:ext cx="4012402" cy="372504"/>
          </a:xfrm>
        </p:spPr>
        <p:txBody>
          <a:bodyPr/>
          <a:lstStyle/>
          <a:p>
            <a:r>
              <a:rPr lang="en-US" dirty="0"/>
              <a:t>Author: Luis Coco Enríquez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975ACD-DBE0-F43A-A1A3-C94910CCA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0100" y="432881"/>
            <a:ext cx="3354724" cy="732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E516C04-A511-EA9C-E45F-50C06798F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421" y="3496742"/>
            <a:ext cx="5782034" cy="27725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9595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p15="http://schemas.microsoft.com/office/powerpoint/2012/main" xmlns:p159="http://schemas.microsoft.com/office/powerpoint/2015/09/main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9548E-973E-7A9D-4B1F-60600B7A6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E0D5B-2C29-E553-15CA-B41164DE8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333" dirty="0"/>
              <a:t>OpenAI for .NET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C6F32B8-8528-0E91-F2D6-4C52B95BAFE8}"/>
              </a:ext>
            </a:extLst>
          </p:cNvPr>
          <p:cNvSpPr txBox="1"/>
          <p:nvPr/>
        </p:nvSpPr>
        <p:spPr>
          <a:xfrm>
            <a:off x="571499" y="1057984"/>
            <a:ext cx="4560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official .NET library for the OpenAI API</a:t>
            </a:r>
            <a:endParaRPr lang="es-ES" sz="16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596F474E-C894-2A1E-E2D9-0A40C2C45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103" y="165434"/>
            <a:ext cx="590241" cy="5326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99C59AF-F7D9-09A9-C2C5-6F53FF60A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51" y="1447091"/>
            <a:ext cx="9020175" cy="4352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2745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What is Azure OpenAI?</a:t>
            </a:r>
            <a:br>
              <a:rPr lang="es-E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B302784-5899-7834-63B1-89488778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E8C2A9-9066-D201-6B16-E99D54416389}"/>
              </a:ext>
            </a:extLst>
          </p:cNvPr>
          <p:cNvSpPr txBox="1"/>
          <p:nvPr/>
        </p:nvSpPr>
        <p:spPr>
          <a:xfrm>
            <a:off x="3809123" y="6017087"/>
            <a:ext cx="4746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201916C-EE8A-66C8-0717-52186E98806F}"/>
              </a:ext>
            </a:extLst>
          </p:cNvPr>
          <p:cNvSpPr txBox="1"/>
          <p:nvPr/>
        </p:nvSpPr>
        <p:spPr>
          <a:xfrm>
            <a:off x="514764" y="959994"/>
            <a:ext cx="11162472" cy="18933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Azure OpenAI </a:t>
            </a:r>
            <a:r>
              <a:rPr lang="en-US" sz="1600" dirty="0"/>
              <a:t>Service provides </a:t>
            </a:r>
            <a:r>
              <a:rPr lang="en-US" sz="1600" b="1" dirty="0">
                <a:solidFill>
                  <a:schemeClr val="accent1"/>
                </a:solidFill>
              </a:rPr>
              <a:t>REST API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access to OpenAI's powerful </a:t>
            </a:r>
            <a:r>
              <a:rPr lang="en-US" sz="1600" b="1" dirty="0">
                <a:solidFill>
                  <a:schemeClr val="accent1"/>
                </a:solidFill>
              </a:rPr>
              <a:t>LLMs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1"/>
                </a:solidFill>
              </a:rPr>
              <a:t>Large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1"/>
                </a:solidFill>
              </a:rPr>
              <a:t>Language Models </a:t>
            </a:r>
            <a:r>
              <a:rPr lang="en-US" sz="1600" dirty="0"/>
              <a:t>including o1-preview, o1-mini, GPT-4o, GPT-4o mini, GPT-4 Turbo with Vision, GPT-4, GPT-3.5-Turbo, and Embeddings model series. </a:t>
            </a:r>
          </a:p>
          <a:p>
            <a:pPr algn="just">
              <a:lnSpc>
                <a:spcPct val="150000"/>
              </a:lnSpc>
            </a:pPr>
            <a:r>
              <a:rPr lang="en-US" sz="1600" dirty="0"/>
              <a:t>These models can be easily adapted to your specific task including but not limited to </a:t>
            </a:r>
            <a:r>
              <a:rPr lang="en-US" sz="1600" dirty="0">
                <a:solidFill>
                  <a:schemeClr val="accent1"/>
                </a:solidFill>
              </a:rPr>
              <a:t>content generation</a:t>
            </a:r>
            <a:r>
              <a:rPr lang="en-US" sz="1600" dirty="0"/>
              <a:t>, </a:t>
            </a:r>
            <a:r>
              <a:rPr lang="en-US" sz="1600" dirty="0">
                <a:solidFill>
                  <a:schemeClr val="accent1"/>
                </a:solidFill>
              </a:rPr>
              <a:t>summarization</a:t>
            </a:r>
            <a:r>
              <a:rPr lang="en-US" sz="1600" dirty="0"/>
              <a:t>, </a:t>
            </a:r>
            <a:r>
              <a:rPr lang="en-US" sz="1600" dirty="0">
                <a:solidFill>
                  <a:schemeClr val="accent1"/>
                </a:solidFill>
              </a:rPr>
              <a:t>image understanding</a:t>
            </a:r>
            <a:r>
              <a:rPr lang="en-US" sz="1600" dirty="0"/>
              <a:t>, </a:t>
            </a:r>
            <a:r>
              <a:rPr lang="en-US" sz="1600" dirty="0">
                <a:solidFill>
                  <a:schemeClr val="accent1"/>
                </a:solidFill>
              </a:rPr>
              <a:t>semantic search</a:t>
            </a:r>
            <a:r>
              <a:rPr lang="en-US" sz="1600" dirty="0"/>
              <a:t>, and </a:t>
            </a:r>
            <a:r>
              <a:rPr lang="en-US" sz="1600" dirty="0">
                <a:solidFill>
                  <a:schemeClr val="accent1"/>
                </a:solidFill>
              </a:rPr>
              <a:t>natural language to code translation</a:t>
            </a:r>
            <a:r>
              <a:rPr lang="en-US" sz="1600" dirty="0"/>
              <a:t>. Users can access the service through </a:t>
            </a:r>
            <a:r>
              <a:rPr lang="en-US" sz="1600" dirty="0">
                <a:solidFill>
                  <a:schemeClr val="accent1"/>
                </a:solidFill>
              </a:rPr>
              <a:t>REST APIs</a:t>
            </a:r>
            <a:r>
              <a:rPr lang="en-US" sz="1600" dirty="0"/>
              <a:t>, Python or </a:t>
            </a:r>
            <a:r>
              <a:rPr lang="en-US" sz="1600" dirty="0">
                <a:solidFill>
                  <a:schemeClr val="accent1"/>
                </a:solidFill>
              </a:rPr>
              <a:t>C#</a:t>
            </a:r>
            <a:r>
              <a:rPr lang="en-US" sz="1600" dirty="0"/>
              <a:t> </a:t>
            </a:r>
            <a:r>
              <a:rPr lang="en-US" sz="1600" dirty="0">
                <a:solidFill>
                  <a:schemeClr val="accent1"/>
                </a:solidFill>
              </a:rPr>
              <a:t>SDK</a:t>
            </a:r>
            <a:r>
              <a:rPr lang="en-US" sz="1600" dirty="0"/>
              <a:t>, or in the </a:t>
            </a:r>
            <a:r>
              <a:rPr lang="en-US" sz="1600" dirty="0">
                <a:solidFill>
                  <a:schemeClr val="accent1"/>
                </a:solidFill>
              </a:rPr>
              <a:t>Azure AI Studio</a:t>
            </a:r>
            <a:r>
              <a:rPr lang="en-US" sz="1600" dirty="0"/>
              <a:t>.</a:t>
            </a:r>
            <a:endParaRPr lang="es-ES" sz="1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6325A2-7DB6-24EB-781D-6B8001FE11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3429000"/>
            <a:ext cx="11221560" cy="159249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236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243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Azure OpenAI: How to provision in Azure Portal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C640B8-18EA-D9B1-29C2-5A77C82C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A63F4-5E0C-BC25-AB03-2A555103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09" y="1014513"/>
            <a:ext cx="11221560" cy="1592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2D235-0BAF-EFFF-96EB-4D1F7A604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08" y="2784211"/>
            <a:ext cx="11221561" cy="2552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AD1B8-ACA0-BDF0-BEEF-5417B6905967}"/>
              </a:ext>
            </a:extLst>
          </p:cNvPr>
          <p:cNvSpPr txBox="1"/>
          <p:nvPr/>
        </p:nvSpPr>
        <p:spPr>
          <a:xfrm>
            <a:off x="3441643" y="6017086"/>
            <a:ext cx="5464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https://github.com/luiscoco/Azure_OpenAI_How-to-deploy-GPT-4o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4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9D37C-E88A-75CD-A748-FD1037DC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815C-210D-40BB-B4E5-89D3124E3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243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Azure OpenAI: How to provision in Azure Portal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0EACC8-F89F-499F-5230-8537AE11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62651-B29A-67EE-8255-9C73BD34C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82" y="1157493"/>
            <a:ext cx="5099924" cy="4875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31B73-FF3A-4B32-913C-2A3C7771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7624" y="1875323"/>
            <a:ext cx="6290269" cy="365870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F5DDF8-FF05-BF3E-AA10-CC200DE2EA50}"/>
              </a:ext>
            </a:extLst>
          </p:cNvPr>
          <p:cNvSpPr txBox="1"/>
          <p:nvPr/>
        </p:nvSpPr>
        <p:spPr>
          <a:xfrm>
            <a:off x="2925458" y="6040876"/>
            <a:ext cx="619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https://github.com/luiscoco/Azure_OpenAI_How-to-deploy-GPT-4o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D3281-A59E-A1A6-D937-0F89DD94E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0DC-F89D-80EE-C0F8-D814B65E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243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Azure OpenAI: How to provision in Azure Portal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5F24E9-9D6E-432A-4EBC-380906BF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344561-AF7F-DB54-3788-834723C48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8" y="1385327"/>
            <a:ext cx="6108245" cy="3891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7AF58-90FE-9E7C-026F-922CDB895941}"/>
              </a:ext>
            </a:extLst>
          </p:cNvPr>
          <p:cNvSpPr txBox="1"/>
          <p:nvPr/>
        </p:nvSpPr>
        <p:spPr>
          <a:xfrm>
            <a:off x="3377885" y="6020686"/>
            <a:ext cx="619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https://github.com/luiscoco/Azure_OpenAI_How-to-deploy-GPT-4o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0A5C4-3EA9-A457-4719-3D32B16B9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621" y="1384159"/>
            <a:ext cx="5624441" cy="40896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520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977612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s-ES" dirty="0"/>
              <a:t>Azure OpenAI Service models</a:t>
            </a:r>
            <a:br>
              <a:rPr lang="es-E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B302784-5899-7834-63B1-89488778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4B8061-1E5D-8ABA-E2E7-A77915FC2608}"/>
              </a:ext>
            </a:extLst>
          </p:cNvPr>
          <p:cNvSpPr txBox="1"/>
          <p:nvPr/>
        </p:nvSpPr>
        <p:spPr>
          <a:xfrm>
            <a:off x="3197169" y="5937630"/>
            <a:ext cx="6259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https://learn.microsoft.com/en-us/azure/ai-services/openai/concepts/models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3A81B0-50A6-4DB9-669A-CF451843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167" y="994121"/>
            <a:ext cx="6829814" cy="4869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36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D7F1-410B-6142-1208-DEC951FF7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8588-CC9C-170F-89E6-7730EC38B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243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Azure OpenAI: How to provision in Azure Portal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752272-F179-B6FA-4DEC-51CF07E8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81C45-8879-57FA-96AE-673A10EA8B0E}"/>
              </a:ext>
            </a:extLst>
          </p:cNvPr>
          <p:cNvSpPr txBox="1"/>
          <p:nvPr/>
        </p:nvSpPr>
        <p:spPr>
          <a:xfrm>
            <a:off x="3492185" y="6051942"/>
            <a:ext cx="553751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https://github.com/luiscoco/Azure_OpenAI_How-to-deploy-GPT-4o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1913C-CAB7-2EDD-542D-B62CEF667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14513"/>
            <a:ext cx="3985786" cy="4863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CB3FA-DF7D-E4EE-DDD3-8AF7909B7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923" y="1575271"/>
            <a:ext cx="7377570" cy="3742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11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083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Azure OpenAI Nuget Packages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B302784-5899-7834-63B1-89488778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5427A11-B022-6FEC-CCCF-E4ADD9E490BB}"/>
              </a:ext>
            </a:extLst>
          </p:cNvPr>
          <p:cNvSpPr txBox="1"/>
          <p:nvPr/>
        </p:nvSpPr>
        <p:spPr>
          <a:xfrm>
            <a:off x="2613022" y="1024396"/>
            <a:ext cx="6655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https://github.com/Azure/azure-sdk-for-net/tree/main/sdk/openai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4BD161-D987-F0BA-2E12-AACC4ACFB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158" y="1400011"/>
            <a:ext cx="7963683" cy="3711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2AE02B6-D622-344F-54E9-FDE415E663F2}"/>
              </a:ext>
            </a:extLst>
          </p:cNvPr>
          <p:cNvSpPr txBox="1"/>
          <p:nvPr/>
        </p:nvSpPr>
        <p:spPr>
          <a:xfrm>
            <a:off x="2367549" y="5212083"/>
            <a:ext cx="77376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</a:t>
            </a:r>
            <a:r>
              <a:rPr lang="es-ES" sz="1400" b="1" dirty="0">
                <a:solidFill>
                  <a:schemeClr val="accent1"/>
                </a:solidFill>
                <a:highlight>
                  <a:srgbClr val="00FFFF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lang="es-ES" sz="14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.AI.OpenAI</a:t>
            </a:r>
            <a:r>
              <a:rPr lang="es-E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/2.1.0-beta.1</a:t>
            </a:r>
            <a:endParaRPr lang="es-ES" sz="1400" dirty="0">
              <a:solidFill>
                <a:schemeClr val="accent1"/>
              </a:solidFill>
            </a:endParaRPr>
          </a:p>
          <a:p>
            <a:r>
              <a:rPr lang="es-ES" sz="14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</a:t>
            </a:r>
            <a:r>
              <a:rPr lang="es-ES" sz="1400" b="1" dirty="0">
                <a:solidFill>
                  <a:schemeClr val="accent1"/>
                </a:solidFill>
                <a:highlight>
                  <a:srgbClr val="00FFFF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lang="es-ES" sz="14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.AI.OpenAI.Assistants</a:t>
            </a:r>
            <a:r>
              <a:rPr lang="es-ES" sz="14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/1.0.0-beta.4</a:t>
            </a:r>
            <a:endParaRPr lang="es-ES" sz="1400" dirty="0">
              <a:solidFill>
                <a:schemeClr val="accent1"/>
              </a:solidFill>
            </a:endParaRPr>
          </a:p>
          <a:p>
            <a:r>
              <a:rPr lang="es-ES" sz="14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</a:t>
            </a:r>
            <a:r>
              <a:rPr lang="es-ES" sz="1400" b="1" dirty="0">
                <a:solidFill>
                  <a:schemeClr val="accent1"/>
                </a:solidFill>
                <a:highlight>
                  <a:srgbClr val="FFFF00"/>
                </a:highligh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Aspire</a:t>
            </a:r>
            <a:r>
              <a:rPr lang="es-ES" sz="14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.Azure.AI.OpenAI</a:t>
            </a:r>
            <a:r>
              <a:rPr lang="es-ES" sz="14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/9.0.0-preview.4.24511.1</a:t>
            </a:r>
            <a:endParaRPr lang="es-ES" sz="1400" dirty="0">
              <a:solidFill>
                <a:schemeClr val="accent1"/>
              </a:solidFill>
            </a:endParaRPr>
          </a:p>
          <a:p>
            <a:r>
              <a:rPr lang="es-ES" sz="14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</a:t>
            </a:r>
            <a:r>
              <a:rPr lang="es-ES" sz="1400" b="1" dirty="0">
                <a:solidFill>
                  <a:schemeClr val="accent1"/>
                </a:solidFill>
                <a:highlight>
                  <a:srgbClr val="FFFF00"/>
                </a:highligh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Aspire</a:t>
            </a:r>
            <a:r>
              <a:rPr lang="es-ES" sz="14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.Hosting.Azure.CognitiveServices</a:t>
            </a:r>
            <a:r>
              <a:rPr lang="es-ES" sz="14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/9.0.0-rc.1.24511.1</a:t>
            </a:r>
            <a:endParaRPr lang="es-E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9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719194"/>
          </a:xfrm>
        </p:spPr>
        <p:txBody>
          <a:bodyPr>
            <a:normAutofit/>
          </a:bodyPr>
          <a:lstStyle/>
          <a:p>
            <a:r>
              <a:rPr lang="en-US" dirty="0"/>
              <a:t>Azure OpenAI: How to provision the service with C# SDK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32BE96-46FB-DBF8-521A-1A3C452D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81B0A9E-6E10-B656-D637-F01FB169A3A6}"/>
              </a:ext>
            </a:extLst>
          </p:cNvPr>
          <p:cNvSpPr txBox="1"/>
          <p:nvPr/>
        </p:nvSpPr>
        <p:spPr>
          <a:xfrm>
            <a:off x="571500" y="1144465"/>
            <a:ext cx="4288829" cy="814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AzureOpenAIClient </a:t>
            </a:r>
            <a:r>
              <a:rPr lang="es-ES" sz="1600" dirty="0">
                <a:solidFill>
                  <a:srgbClr val="161616"/>
                </a:solidFill>
                <a:latin typeface="Segoe UI" panose="020B0502040204020203" pitchFamily="34" charset="0"/>
              </a:rPr>
              <a:t>(Endpoint, Key)</a:t>
            </a:r>
          </a:p>
          <a:p>
            <a:pPr algn="l">
              <a:lnSpc>
                <a:spcPct val="150000"/>
              </a:lnSpc>
            </a:pPr>
            <a:r>
              <a:rPr lang="es-E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GetChatClient </a:t>
            </a:r>
            <a:r>
              <a:rPr lang="es-ES" sz="1600" dirty="0">
                <a:solidFill>
                  <a:srgbClr val="161616"/>
                </a:solidFill>
                <a:latin typeface="Segoe UI" panose="020B0502040204020203" pitchFamily="34" charset="0"/>
              </a:rPr>
              <a:t>(DeploymentName)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1C47CA-F9DE-060A-73DA-F9D3FE18F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276052"/>
            <a:ext cx="8516802" cy="3273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89759-7019-4235-5221-023EC1FB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075" y="1425258"/>
            <a:ext cx="32194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7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OpenAI: ChatCompletion with gpt-4o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71500" y="992404"/>
            <a:ext cx="11048999" cy="1181363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AI 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Completion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Service: Y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ou input some text as a prompt. The model generates the completion and attempts to match your context or pattern. Suppose you provide the prompt "As Descartes said, I think, therefore" to the API. For this prompt, Azure OpenAI returns the completion endpoint " I am" with high probability.</a:t>
            </a:r>
            <a:endParaRPr lang="en-US" sz="1600" dirty="0"/>
          </a:p>
          <a:p>
            <a:pPr lvl="1" algn="just"/>
            <a:endParaRPr lang="en-US" sz="1600" dirty="0"/>
          </a:p>
          <a:p>
            <a:pPr lvl="1" algn="just"/>
            <a:endParaRPr lang="en-US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2F05A2-B8F5-7DCD-9BFE-F482F50A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88068D-63C0-2422-423A-D520C218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55" y="2434222"/>
            <a:ext cx="5742215" cy="3621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CF2940D-82EC-B309-39CE-68772DE7F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633035"/>
            <a:ext cx="5999137" cy="31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2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33136"/>
            <a:ext cx="3354456" cy="39673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Personal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AB60A-3BE6-0FE6-A125-DBC41676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149" y="731742"/>
            <a:ext cx="2925933" cy="2136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F5F3AA-94CC-81D5-9578-CDD213B5AC35}"/>
              </a:ext>
            </a:extLst>
          </p:cNvPr>
          <p:cNvSpPr txBox="1"/>
          <p:nvPr/>
        </p:nvSpPr>
        <p:spPr>
          <a:xfrm>
            <a:off x="480949" y="1000672"/>
            <a:ext cx="4798974" cy="131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333"/>
              </a:spcAft>
            </a:pPr>
            <a:r>
              <a:rPr lang="en-US" sz="2000" b="1" dirty="0"/>
              <a:t>Senior .Net Software Engineer </a:t>
            </a:r>
          </a:p>
          <a:p>
            <a:pPr>
              <a:lnSpc>
                <a:spcPct val="150000"/>
              </a:lnSpc>
              <a:spcAft>
                <a:spcPts val="333"/>
              </a:spcAft>
            </a:pPr>
            <a:r>
              <a:rPr lang="en-US" sz="1667" dirty="0"/>
              <a:t>AI services, Aspire .NET 9, Blazor, MAUI-Blazor</a:t>
            </a:r>
            <a:br>
              <a:rPr lang="en-US" sz="1667" dirty="0"/>
            </a:br>
            <a:r>
              <a:rPr lang="en-US" sz="1667" dirty="0"/>
              <a:t>Azure, AWS, Google Cloud 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01FD6-A748-6BC4-BD2F-CE674CFF7F39}"/>
              </a:ext>
            </a:extLst>
          </p:cNvPr>
          <p:cNvSpPr txBox="1"/>
          <p:nvPr/>
        </p:nvSpPr>
        <p:spPr>
          <a:xfrm>
            <a:off x="7741081" y="2919277"/>
            <a:ext cx="4519566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33" dirty="0">
                <a:hlinkClick r:id="rId3"/>
              </a:rPr>
              <a:t>https://www.linkedin.com/in/luis-coco-enriquez-44a28a29/</a:t>
            </a:r>
            <a:endParaRPr lang="en-US" sz="1333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32444B-F386-AA0E-89EA-AE310B192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2633376"/>
            <a:ext cx="6969125" cy="9763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E92E69-4B84-7703-13B5-61339C870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680491"/>
            <a:ext cx="7016750" cy="1008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0C1782-16AA-6CAE-343C-89826CFC8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04" y="4804259"/>
            <a:ext cx="6850063" cy="10080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9CB76C-DD41-779E-57BF-352B4F837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124" y="4329767"/>
            <a:ext cx="4033819" cy="7233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8AEAE6-4791-AFF8-7EF3-171EBC135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124" y="5090860"/>
            <a:ext cx="4224768" cy="7214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E56524-60CC-D0ED-B0C5-B8444FF1F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1123" y="3596872"/>
            <a:ext cx="3890182" cy="6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7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371379"/>
            <a:ext cx="11807313" cy="5334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Azure OpenAI: </a:t>
            </a:r>
            <a:r>
              <a:rPr lang="es-ES" dirty="0"/>
              <a:t>Use Chat Tools (call Functions)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4116D-FA59-45A1-0AE7-5AA1ED58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5EC21A-77C1-C73D-2A1E-7C2DC49C7A59}"/>
              </a:ext>
            </a:extLst>
          </p:cNvPr>
          <p:cNvSpPr txBox="1"/>
          <p:nvPr/>
        </p:nvSpPr>
        <p:spPr>
          <a:xfrm>
            <a:off x="2899370" y="6016327"/>
            <a:ext cx="6896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.com/luiscoco/Azure_OpenAI-Use_Chat_Tools-Function_Call-version2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1C9C8E-5499-6D90-7506-C67DE889E3C2}"/>
              </a:ext>
            </a:extLst>
          </p:cNvPr>
          <p:cNvSpPr txBox="1"/>
          <p:nvPr/>
        </p:nvSpPr>
        <p:spPr>
          <a:xfrm>
            <a:off x="3237647" y="5799236"/>
            <a:ext cx="605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https://github.com/luiscoco/Azure_OpenAI-Use_Chat_Tools-Function_Call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C2CE85-CFDF-1B45-D4BB-88783A83CB2F}"/>
              </a:ext>
            </a:extLst>
          </p:cNvPr>
          <p:cNvSpPr txBox="1"/>
          <p:nvPr/>
        </p:nvSpPr>
        <p:spPr>
          <a:xfrm>
            <a:off x="449133" y="904875"/>
            <a:ext cx="10696575" cy="78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Tools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extend chat </a:t>
            </a: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completions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by allowing an assistant to invoke defined functions and other capabilities in the process of fulfilling a chat completions request. To use chat tools, start by defining a function tool.</a:t>
            </a:r>
            <a:endParaRPr lang="en-US" sz="1600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C2E3B1-0AB3-EA20-3687-5DC9C08991C0}"/>
              </a:ext>
            </a:extLst>
          </p:cNvPr>
          <p:cNvCxnSpPr>
            <a:cxnSpLocks/>
          </p:cNvCxnSpPr>
          <p:nvPr/>
        </p:nvCxnSpPr>
        <p:spPr>
          <a:xfrm flipV="1">
            <a:off x="4215124" y="3048000"/>
            <a:ext cx="684017" cy="68873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FADB8E-CC6B-7023-8089-8F22CA9A2680}"/>
              </a:ext>
            </a:extLst>
          </p:cNvPr>
          <p:cNvCxnSpPr>
            <a:cxnSpLocks/>
          </p:cNvCxnSpPr>
          <p:nvPr/>
        </p:nvCxnSpPr>
        <p:spPr>
          <a:xfrm>
            <a:off x="7824180" y="4441391"/>
            <a:ext cx="0" cy="575326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99C592-63A7-C31C-2A54-E89CBF5A6080}"/>
              </a:ext>
            </a:extLst>
          </p:cNvPr>
          <p:cNvSpPr txBox="1"/>
          <p:nvPr/>
        </p:nvSpPr>
        <p:spPr>
          <a:xfrm>
            <a:off x="571499" y="1802162"/>
            <a:ext cx="2076450" cy="313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Function definition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49C1D1-7030-9A70-0C06-5FD9F7C968C7}"/>
              </a:ext>
            </a:extLst>
          </p:cNvPr>
          <p:cNvSpPr txBox="1"/>
          <p:nvPr/>
        </p:nvSpPr>
        <p:spPr>
          <a:xfrm>
            <a:off x="8516472" y="1842122"/>
            <a:ext cx="2517105" cy="313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Chat Options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F8143B-2347-365B-C25B-7322658C5F58}"/>
              </a:ext>
            </a:extLst>
          </p:cNvPr>
          <p:cNvSpPr txBox="1"/>
          <p:nvPr/>
        </p:nvSpPr>
        <p:spPr>
          <a:xfrm>
            <a:off x="2873329" y="3736734"/>
            <a:ext cx="1661384" cy="313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Tool definition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EEA3ED-3963-3CB5-C681-AEDD7B3D8A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499" y="2116094"/>
            <a:ext cx="3305175" cy="1323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397F21-78C6-157E-6558-82CDA27BF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499" y="4050666"/>
            <a:ext cx="4095750" cy="10858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A5620-059F-D959-C77B-5F22F3560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9141" y="2164872"/>
            <a:ext cx="6134436" cy="22765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D6D375-CE3B-15B6-5647-7AF61ADC3B42}"/>
              </a:ext>
            </a:extLst>
          </p:cNvPr>
          <p:cNvSpPr txBox="1"/>
          <p:nvPr/>
        </p:nvSpPr>
        <p:spPr>
          <a:xfrm>
            <a:off x="4899141" y="5008466"/>
            <a:ext cx="6370640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fr-FR" sz="1200" dirty="0"/>
              <a:t>ChatCompletion completion = chatClient.CompleteChat(</a:t>
            </a:r>
            <a:r>
              <a:rPr lang="fr-FR" sz="1200" b="1" dirty="0"/>
              <a:t>conversationMessages</a:t>
            </a:r>
            <a:r>
              <a:rPr lang="fr-FR" sz="1200" dirty="0"/>
              <a:t>,</a:t>
            </a:r>
            <a:r>
              <a:rPr lang="fr-FR" sz="1200" b="1" dirty="0">
                <a:solidFill>
                  <a:schemeClr val="accent1"/>
                </a:solidFill>
              </a:rPr>
              <a:t>options</a:t>
            </a:r>
            <a:r>
              <a:rPr lang="fr-FR" sz="1200" dirty="0"/>
              <a:t>);</a:t>
            </a:r>
            <a:endParaRPr lang="en-US" sz="1200" dirty="0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4240D3-DFAF-85EC-B619-2CC4073AA5DF}"/>
              </a:ext>
            </a:extLst>
          </p:cNvPr>
          <p:cNvCxnSpPr>
            <a:cxnSpLocks/>
          </p:cNvCxnSpPr>
          <p:nvPr/>
        </p:nvCxnSpPr>
        <p:spPr>
          <a:xfrm>
            <a:off x="2224086" y="3441806"/>
            <a:ext cx="0" cy="608860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5521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OpenAI: Describe and Image with gpt-4o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E9F717-47CD-17A3-9F7E-9715EFA6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1D5FB3-D507-B148-BB9F-0B8B6C504301}"/>
              </a:ext>
            </a:extLst>
          </p:cNvPr>
          <p:cNvSpPr txBox="1"/>
          <p:nvPr/>
        </p:nvSpPr>
        <p:spPr>
          <a:xfrm>
            <a:off x="3011557" y="6030895"/>
            <a:ext cx="66658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https://github.com/luiscoco/Azure_OpenAI_GPT-4o-How_to_descritbe_an_Image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FFA16179-C074-C8EE-C9CF-535F0719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929239"/>
            <a:ext cx="11048999" cy="456505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We can provide an image in the </a:t>
            </a: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</a:rPr>
              <a:t>prompt</a:t>
            </a: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 when invoking the </a:t>
            </a: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gpt-4o</a:t>
            </a: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 model with the </a:t>
            </a: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</a:rPr>
              <a:t>CompleteChat</a:t>
            </a: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 function</a:t>
            </a:r>
            <a:endParaRPr lang="en-US" sz="16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C6AEB1D-3CD5-33C7-1CA9-9E36A98B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1438122"/>
            <a:ext cx="8357210" cy="451741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441C970-D92A-9747-BA93-F34D2E4DE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770" y="1942779"/>
            <a:ext cx="6349448" cy="26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OpenAI: Create an Image with DALL-E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71497" y="974655"/>
            <a:ext cx="7608404" cy="440717"/>
          </a:xfrm>
        </p:spPr>
        <p:txBody>
          <a:bodyPr>
            <a:normAutofit/>
          </a:bodyPr>
          <a:lstStyle/>
          <a:p>
            <a:pPr lvl="1" algn="just"/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OpenAI's 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DALL-E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models generate images based on user-provided text prompts</a:t>
            </a:r>
            <a:endParaRPr lang="en-US" sz="1600" dirty="0"/>
          </a:p>
          <a:p>
            <a:pPr lvl="1" algn="just"/>
            <a:endParaRPr lang="en-US" sz="1600" dirty="0"/>
          </a:p>
          <a:p>
            <a:pPr lvl="1" algn="just"/>
            <a:endParaRPr lang="en-US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69411B-1283-877A-0A32-F143A84B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EA4613-8433-4A74-AC87-45CBB23CE12F}"/>
              </a:ext>
            </a:extLst>
          </p:cNvPr>
          <p:cNvSpPr txBox="1"/>
          <p:nvPr/>
        </p:nvSpPr>
        <p:spPr>
          <a:xfrm>
            <a:off x="3024683" y="6035170"/>
            <a:ext cx="66146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https://github.com/luiscoco/Azure_OpenAI-DALL_E_3-How_to_create_an_image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C9B6482-F9E3-7621-6395-CAF195816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74" y="1286222"/>
            <a:ext cx="8320471" cy="4748948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DB821B-7C6F-5F9B-F8F1-16FDE5552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1034" y="2467585"/>
            <a:ext cx="5973009" cy="2219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48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518916"/>
          </a:xfrm>
        </p:spPr>
        <p:txBody>
          <a:bodyPr>
            <a:normAutofit/>
          </a:bodyPr>
          <a:lstStyle/>
          <a:p>
            <a:r>
              <a:rPr lang="en-US" dirty="0"/>
              <a:t>Azure OpenAI: Speech to Text with Whisper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71499" y="981424"/>
            <a:ext cx="9973284" cy="789010"/>
          </a:xfrm>
        </p:spPr>
        <p:txBody>
          <a:bodyPr>
            <a:normAutofit lnSpcReduction="10000"/>
          </a:bodyPr>
          <a:lstStyle/>
          <a:p>
            <a:pPr lvl="1" algn="just">
              <a:lnSpc>
                <a:spcPct val="170000"/>
              </a:lnSpc>
            </a:pP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Whisper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model can 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transcribe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human speech in numerous languages, and it can also 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translate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other languages into English.</a:t>
            </a:r>
            <a:endParaRPr lang="en-US" sz="1600" dirty="0"/>
          </a:p>
          <a:p>
            <a:pPr lvl="1" algn="just">
              <a:lnSpc>
                <a:spcPct val="170000"/>
              </a:lnSpc>
            </a:pPr>
            <a:endParaRPr lang="en-US" sz="1600" dirty="0"/>
          </a:p>
          <a:p>
            <a:pPr lvl="1" algn="just">
              <a:lnSpc>
                <a:spcPct val="170000"/>
              </a:lnSpc>
            </a:pPr>
            <a:endParaRPr lang="en-US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0019CC-B32D-1903-A48D-7FDDA5C4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DBF7F6A-93EF-F138-6B10-FFFDD3880850}"/>
              </a:ext>
            </a:extLst>
          </p:cNvPr>
          <p:cNvSpPr txBox="1"/>
          <p:nvPr/>
        </p:nvSpPr>
        <p:spPr>
          <a:xfrm>
            <a:off x="3121240" y="6017086"/>
            <a:ext cx="5803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https://github.com/luiscoco/Azure_OpenAI-WhisperModel-Read_a_Text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8E6D90-A495-4BA0-90A6-A4750DF18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826" y="1805012"/>
            <a:ext cx="7086608" cy="4212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037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624357"/>
          </a:xfrm>
        </p:spPr>
        <p:txBody>
          <a:bodyPr>
            <a:normAutofit/>
          </a:bodyPr>
          <a:lstStyle/>
          <a:p>
            <a:r>
              <a:rPr lang="en-US" dirty="0"/>
              <a:t>Azure OpenAI: </a:t>
            </a:r>
            <a:r>
              <a:rPr lang="es-ES" dirty="0"/>
              <a:t>Read a Text with tts model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4116D-FA59-45A1-0AE7-5AA1ED58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E3021F-1C15-7CB1-4287-7BB7B92F2763}"/>
              </a:ext>
            </a:extLst>
          </p:cNvPr>
          <p:cNvSpPr txBox="1"/>
          <p:nvPr/>
        </p:nvSpPr>
        <p:spPr>
          <a:xfrm>
            <a:off x="3595625" y="6044966"/>
            <a:ext cx="630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https://github.com/luiscoco/Azure_OpenAI-tts-TextToSpeech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8E09A9-01D8-3F1D-E5CE-AAADA8FE9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008850"/>
            <a:ext cx="7315200" cy="4954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324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371379"/>
            <a:ext cx="11807313" cy="9318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Azure OpenAI: </a:t>
            </a:r>
            <a:r>
              <a:rPr lang="es-ES" dirty="0"/>
              <a:t>Realtime Speech with </a:t>
            </a:r>
            <a:br>
              <a:rPr lang="es-ES" dirty="0"/>
            </a:br>
            <a:r>
              <a:rPr lang="es-ES" dirty="0"/>
              <a:t>                          gpt-4o-realtime-preview model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4116D-FA59-45A1-0AE7-5AA1ED58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E40179-A946-94B2-4368-901BAF92914B}"/>
              </a:ext>
            </a:extLst>
          </p:cNvPr>
          <p:cNvSpPr txBox="1"/>
          <p:nvPr/>
        </p:nvSpPr>
        <p:spPr>
          <a:xfrm>
            <a:off x="2828787" y="6006404"/>
            <a:ext cx="8674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https://learn.microsoft.com/en-us/azure/ai-services/openai/realtime-audio-quickstart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AB6D94-1D11-4766-D7F9-911B6C31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9876" y="1369639"/>
            <a:ext cx="8532247" cy="4570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19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Microsoft Semantic Kernel?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71499" y="1123817"/>
            <a:ext cx="11048999" cy="2496444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Semantic Kernel (SK)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is a lightweight 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SDK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enabling integration of 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AI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Large Language Models (LLMs)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with conventional programming languages. </a:t>
            </a:r>
            <a:endParaRPr lang="en-US" sz="16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The SK extensible programming model combines natural language 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semantic functions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traditional code 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native functions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embeddings-based memory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unlocking new potential and adding value to applications with AI</a:t>
            </a:r>
            <a:endParaRPr lang="en-US" sz="1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051AD9-C2CA-1FD8-0890-8B717F2B476C}"/>
              </a:ext>
            </a:extLst>
          </p:cNvPr>
          <p:cNvSpPr txBox="1"/>
          <p:nvPr/>
        </p:nvSpPr>
        <p:spPr>
          <a:xfrm>
            <a:off x="4312671" y="6017087"/>
            <a:ext cx="37104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https://github.com/microsoft/semantic-kernel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F246EF-638B-F94E-EDD4-2847C4F4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9321" y="2734122"/>
            <a:ext cx="6577149" cy="32942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7382BE-E22A-84A3-5F25-2D72B3FC6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608355"/>
          </a:xfrm>
        </p:spPr>
        <p:txBody>
          <a:bodyPr>
            <a:normAutofit/>
          </a:bodyPr>
          <a:lstStyle/>
          <a:p>
            <a:r>
              <a:rPr lang="en-US" dirty="0"/>
              <a:t>Semantic Kernel: build Kernel and invoke ChatCompletion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AEEB37-4002-6B5E-ACF0-D6A54490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6E78B4-6B2F-E178-7804-0F6EF929F86D}"/>
              </a:ext>
            </a:extLst>
          </p:cNvPr>
          <p:cNvSpPr txBox="1"/>
          <p:nvPr/>
        </p:nvSpPr>
        <p:spPr>
          <a:xfrm>
            <a:off x="629868" y="2987819"/>
            <a:ext cx="3229076" cy="311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https://platform.openai.com/api-keys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89ACB1-D87C-CE98-22A3-D381AB5A9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30" y="1238261"/>
            <a:ext cx="3142996" cy="17269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23596C-0BE3-B4BC-7DA2-9CDF0D0B4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623" y="1196728"/>
            <a:ext cx="3229076" cy="21123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E9FCDB7-8294-0ECD-2E72-08571059A3DA}"/>
              </a:ext>
            </a:extLst>
          </p:cNvPr>
          <p:cNvSpPr txBox="1"/>
          <p:nvPr/>
        </p:nvSpPr>
        <p:spPr>
          <a:xfrm>
            <a:off x="571500" y="898111"/>
            <a:ext cx="196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OpenAI</a:t>
            </a:r>
            <a:r>
              <a:rPr lang="en-US" sz="2000" dirty="0"/>
              <a:t> service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B3F91-C518-A0D3-60EA-62847D06209F}"/>
              </a:ext>
            </a:extLst>
          </p:cNvPr>
          <p:cNvSpPr txBox="1"/>
          <p:nvPr/>
        </p:nvSpPr>
        <p:spPr>
          <a:xfrm>
            <a:off x="3858944" y="885623"/>
            <a:ext cx="278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Azure OpenAI</a:t>
            </a:r>
            <a:r>
              <a:rPr lang="en-US" sz="2000" dirty="0"/>
              <a:t> service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41526E-D31E-D618-0CC9-0DB2DBD4C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30" y="3351176"/>
            <a:ext cx="8977462" cy="27094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CB41696-ED11-B4C8-2992-DED7F213F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623" y="1903885"/>
            <a:ext cx="8410575" cy="1019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F4CEC1F-3182-979F-505D-CF6B8420EF69}"/>
              </a:ext>
            </a:extLst>
          </p:cNvPr>
          <p:cNvSpPr txBox="1"/>
          <p:nvPr/>
        </p:nvSpPr>
        <p:spPr>
          <a:xfrm>
            <a:off x="1780567" y="6060590"/>
            <a:ext cx="7314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https://github.com/luiscoco/Curso_Aprende_Blazor-MicrosoftSemanticKernel-GetStart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4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37610-BC27-DCDE-2DAD-C83E05771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48B7-9F53-9DD8-2140-B4B17D46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28" y="350747"/>
            <a:ext cx="11049000" cy="459085"/>
          </a:xfrm>
        </p:spPr>
        <p:txBody>
          <a:bodyPr>
            <a:normAutofit/>
          </a:bodyPr>
          <a:lstStyle/>
          <a:p>
            <a:r>
              <a:rPr lang="en-US" dirty="0"/>
              <a:t>Semantic Kernel: Chatbot with Ollama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151F1B-FC82-867D-D4FA-81693848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18CFA7-E203-CDBF-4BB7-6F2B313BAFC3}"/>
              </a:ext>
            </a:extLst>
          </p:cNvPr>
          <p:cNvSpPr txBox="1"/>
          <p:nvPr/>
        </p:nvSpPr>
        <p:spPr>
          <a:xfrm>
            <a:off x="291828" y="891957"/>
            <a:ext cx="5685124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Microsoft.SemanticKernel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System;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System.ClientModel.Primitives;</a:t>
            </a: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endpoint =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Uri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"http://localhost:11434"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modelId = 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"phi3:latest"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#pragma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warning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disable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SKEXP0010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kernelBuilder =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Kernel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.CreateBuilder()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.AddVolatileVectorStore()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.AddOpenAIChatCompletion(modelId: modelId, apiKey: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endpoint: endpoint);</a:t>
            </a:r>
          </a:p>
          <a:p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#pragma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warning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restore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SKEXP0010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kernel = kernelBuilder.Build();</a:t>
            </a: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skPrompt = </a:t>
            </a:r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@"</a:t>
            </a:r>
          </a:p>
          <a:p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JamicanFoodBot can give you recommendations on Jamaican Food cuisine and recipes.</a:t>
            </a:r>
          </a:p>
          <a:p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 can give explicit instructions on how to cook these dishes. It will provide you ingredients, measurements, and cook time.</a:t>
            </a:r>
          </a:p>
          <a:p>
            <a:endParaRPr lang="en-US" sz="1100" dirty="0">
              <a:solidFill>
                <a:srgbClr val="8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{{ $history }}</a:t>
            </a:r>
          </a:p>
          <a:p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User: {{ $userInput }}</a:t>
            </a:r>
          </a:p>
          <a:p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JamicanFoodBot:"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1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b="1" dirty="0">
                <a:solidFill>
                  <a:schemeClr val="accent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chatFunction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= kernel.</a:t>
            </a:r>
            <a:r>
              <a:rPr lang="en-US" sz="1100" b="1" dirty="0">
                <a:solidFill>
                  <a:schemeClr val="accent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CreateFunctionFromPrompt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(skPrompt);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history = 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arguments =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KernelArguments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"history"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history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1AC0B-C196-A4B4-B253-F7CD781B7121}"/>
              </a:ext>
            </a:extLst>
          </p:cNvPr>
          <p:cNvSpPr txBox="1"/>
          <p:nvPr/>
        </p:nvSpPr>
        <p:spPr>
          <a:xfrm>
            <a:off x="6096000" y="1315150"/>
            <a:ext cx="5814886" cy="4324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"Tell me what kind of food you are in the mood for: 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userInput =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.ReadLine();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(userInput.Equals(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"quit"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StringComparison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.OrdinalIgnoreCase))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"Goodbye!"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arguments[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"userInput"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userInput;</a:t>
            </a:r>
          </a:p>
          <a:p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"JamaicanFoodBot: 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chunk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kernel.</a:t>
            </a:r>
            <a:r>
              <a:rPr lang="en-US" sz="1100" b="1" dirty="0">
                <a:solidFill>
                  <a:schemeClr val="accent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InvokeStreamingAsync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100" b="1" dirty="0">
                <a:solidFill>
                  <a:schemeClr val="accent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chatFunction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100" b="1" dirty="0">
                <a:solidFill>
                  <a:schemeClr val="accent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arguments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))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.Write(chunk);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history += chunk;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history += 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</a:t>
            </a:r>
            <a:r>
              <a:rPr lang="en-US" sz="1100" dirty="0">
                <a:solidFill>
                  <a:srgbClr val="9E5B7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User: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{userInput}</a:t>
            </a:r>
            <a:r>
              <a:rPr lang="en-US" sz="1100" dirty="0">
                <a:solidFill>
                  <a:srgbClr val="9E5B7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arguments[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"history"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history;</a:t>
            </a:r>
          </a:p>
          <a:p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.WriteLine(); 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"Conversation history:"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.WriteLine(history);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47E51-BC5E-59B3-4C7A-7922CFCBB224}"/>
              </a:ext>
            </a:extLst>
          </p:cNvPr>
          <p:cNvSpPr txBox="1"/>
          <p:nvPr/>
        </p:nvSpPr>
        <p:spPr>
          <a:xfrm>
            <a:off x="2418512" y="6062603"/>
            <a:ext cx="7593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https://github.com/luiscoco/Curso_Aprende_Blazor-MicrosoftSemanticKernel-Chatbot_Ollama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64E33-D26A-C210-2A97-AA887920A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04E-C31B-BE95-1BAA-6E1D9364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608355"/>
          </a:xfrm>
        </p:spPr>
        <p:txBody>
          <a:bodyPr>
            <a:normAutofit/>
          </a:bodyPr>
          <a:lstStyle/>
          <a:p>
            <a:r>
              <a:rPr lang="en-US" dirty="0"/>
              <a:t>Semantic Kernel: Logging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E00484-0F55-D87B-D0D1-30E3EE2C1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2DC7E5-C038-60B2-FED1-3894A1B4EB46}"/>
              </a:ext>
            </a:extLst>
          </p:cNvPr>
          <p:cNvSpPr txBox="1"/>
          <p:nvPr/>
        </p:nvSpPr>
        <p:spPr>
          <a:xfrm>
            <a:off x="571500" y="1263086"/>
            <a:ext cx="278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Azure OpenAI</a:t>
            </a:r>
            <a:r>
              <a:rPr lang="en-US" sz="2000" dirty="0"/>
              <a:t>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FE46D-1B54-C0E0-9D3A-810F1A94B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7" y="1739288"/>
            <a:ext cx="11049000" cy="3219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DF742-3D45-04AD-6ADE-D14D298E1770}"/>
              </a:ext>
            </a:extLst>
          </p:cNvPr>
          <p:cNvSpPr txBox="1"/>
          <p:nvPr/>
        </p:nvSpPr>
        <p:spPr>
          <a:xfrm>
            <a:off x="2796497" y="6045254"/>
            <a:ext cx="6907452" cy="313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https://github.com/luiscoco/Curso_Aprende_Blazor-MicrosoftSemanticKernel-Logging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1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F01DB6-FFA0-4F5E-AA4F-188CAB3D1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110218"/>
              </p:ext>
            </p:extLst>
          </p:nvPr>
        </p:nvGraphicFramePr>
        <p:xfrm>
          <a:off x="865762" y="1332444"/>
          <a:ext cx="10290212" cy="4193112"/>
        </p:xfrm>
        <a:graphic>
          <a:graphicData uri="http://schemas.openxmlformats.org/drawingml/2006/table">
            <a:tbl>
              <a:tblPr firstRow="1" bandRow="1"/>
              <a:tblGrid>
                <a:gridCol w="7194253">
                  <a:extLst>
                    <a:ext uri="{9D8B030D-6E8A-4147-A177-3AD203B41FA5}">
                      <a16:colId xmlns:a16="http://schemas.microsoft.com/office/drawing/2014/main" val="366164871"/>
                    </a:ext>
                  </a:extLst>
                </a:gridCol>
                <a:gridCol w="3095959">
                  <a:extLst>
                    <a:ext uri="{9D8B030D-6E8A-4147-A177-3AD203B41FA5}">
                      <a16:colId xmlns:a16="http://schemas.microsoft.com/office/drawing/2014/main" val="3793889646"/>
                    </a:ext>
                  </a:extLst>
                </a:gridCol>
              </a:tblGrid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Topic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00554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ChatGPT and ChatGPT APIs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2113994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OpenAI for .NET</a:t>
                      </a:r>
                      <a:endParaRPr lang="en-US" sz="2000" b="1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722705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Azure OpenAI and Azure.AI.OpenAI library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81338777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Semantic Kernel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4675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Microsoft.Extensions.AI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5989047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5C9C42D2-E35A-2E2C-C614-719409163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59" y="2162681"/>
            <a:ext cx="507425" cy="5026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78A2EE-8544-D9AE-2FD4-F5843D0BD7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16" y="3481248"/>
            <a:ext cx="620111" cy="5502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6BA954-8186-4680-6229-B86D3D807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750" y="2835507"/>
            <a:ext cx="576738" cy="5190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A9BB81-12D4-3A0D-ACAD-75A99FA863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354" y="4160003"/>
            <a:ext cx="622134" cy="631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478541"/>
          </a:xfrm>
        </p:spPr>
        <p:txBody>
          <a:bodyPr>
            <a:normAutofit/>
          </a:bodyPr>
          <a:lstStyle/>
          <a:p>
            <a:r>
              <a:rPr lang="en-US" dirty="0"/>
              <a:t>Semantic Kernel: Templated Prompt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CFC43F-E15A-C6D2-6849-E6B8CA9F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4C2C97-B614-FBE4-9016-4D8AA2577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49" y="1249062"/>
            <a:ext cx="10782300" cy="4352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164A5B-4144-2D1D-A411-46A75F0680FC}"/>
              </a:ext>
            </a:extLst>
          </p:cNvPr>
          <p:cNvSpPr txBox="1"/>
          <p:nvPr/>
        </p:nvSpPr>
        <p:spPr>
          <a:xfrm>
            <a:off x="2623428" y="6053401"/>
            <a:ext cx="69451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https://github.com/luiscoco/Curso_Aprende_Blazor-MicrosoftSemanticKernel-GetStart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459085"/>
          </a:xfrm>
        </p:spPr>
        <p:txBody>
          <a:bodyPr>
            <a:normAutofit/>
          </a:bodyPr>
          <a:lstStyle/>
          <a:p>
            <a:r>
              <a:rPr lang="en-US" dirty="0"/>
              <a:t>Semantic Kernel: Plugin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F3653-258E-C1CD-5CB4-7DD28B5F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4366D1-943E-205C-BD0E-931D2FF9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971" y="992221"/>
            <a:ext cx="9263972" cy="5128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E8B587-2275-2B7A-CEFE-5063CAA32E3A}"/>
              </a:ext>
            </a:extLst>
          </p:cNvPr>
          <p:cNvSpPr txBox="1"/>
          <p:nvPr/>
        </p:nvSpPr>
        <p:spPr>
          <a:xfrm>
            <a:off x="2417323" y="6062603"/>
            <a:ext cx="7631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https://github.com/luiscoco/Curso_Aprende_Blazor-MicrosoftSemanticKernel-Plugin-Sample1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3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Microsoft.Extensions.AI?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E328CC09-7198-A953-079E-7369A3CCE311}"/>
              </a:ext>
            </a:extLst>
          </p:cNvPr>
          <p:cNvSpPr txBox="1"/>
          <p:nvPr/>
        </p:nvSpPr>
        <p:spPr>
          <a:xfrm>
            <a:off x="452229" y="1048481"/>
            <a:ext cx="11613876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These libraries provide a unified layer of </a:t>
            </a:r>
            <a:r>
              <a:rPr lang="en-US" sz="1600" b="1" dirty="0">
                <a:solidFill>
                  <a:schemeClr val="accent1"/>
                </a:solidFill>
              </a:rPr>
              <a:t>C# common abstractions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accent1"/>
                </a:solidFill>
              </a:rPr>
              <a:t>standard middleware implementation </a:t>
            </a:r>
            <a:r>
              <a:rPr lang="en-US" sz="1600" dirty="0"/>
              <a:t>for interacting with AI services</a:t>
            </a:r>
            <a:endParaRPr lang="es-ES" sz="1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AD7386-F088-25A0-CBCB-246BE71C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793" y="1877156"/>
            <a:ext cx="5510312" cy="35419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6EA4837-9E83-503B-410E-59549F656D60}"/>
              </a:ext>
            </a:extLst>
          </p:cNvPr>
          <p:cNvSpPr txBox="1"/>
          <p:nvPr/>
        </p:nvSpPr>
        <p:spPr>
          <a:xfrm>
            <a:off x="2526936" y="5987914"/>
            <a:ext cx="8608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https://devblogs.microsoft.com/dotnet/introducing-microsoft-extensions-ai-preview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97E207-E323-182E-537C-8A27BD7F4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95" y="1877156"/>
            <a:ext cx="6335604" cy="35419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659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Microsoft.Extensions.AI: Azure AI Inference (Github Models)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F6368B-3031-5606-3583-EB1572A6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934" y="1428803"/>
            <a:ext cx="5967099" cy="2254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4BE6AA6-9C15-3591-6289-D81651C405E0}"/>
              </a:ext>
            </a:extLst>
          </p:cNvPr>
          <p:cNvSpPr txBox="1"/>
          <p:nvPr/>
        </p:nvSpPr>
        <p:spPr>
          <a:xfrm>
            <a:off x="4379206" y="6017087"/>
            <a:ext cx="3725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https://github.com/marketplace/models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DC57E8-4679-21FF-AF63-E2511AEB797B}"/>
              </a:ext>
            </a:extLst>
          </p:cNvPr>
          <p:cNvSpPr txBox="1"/>
          <p:nvPr/>
        </p:nvSpPr>
        <p:spPr>
          <a:xfrm>
            <a:off x="2666394" y="1006938"/>
            <a:ext cx="7306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Install the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Microsoft.Extensions.AI.AzureAIInference</a:t>
            </a:r>
            <a:r>
              <a:rPr lang="es-E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NuGet package</a:t>
            </a:r>
            <a:endParaRPr lang="es-E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F4399-0969-775A-8FA2-D42E194D6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783" y="3795809"/>
            <a:ext cx="6096000" cy="1968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2E4C6C-FCB9-D208-BF33-02E50A0E6080}"/>
              </a:ext>
            </a:extLst>
          </p:cNvPr>
          <p:cNvSpPr txBox="1"/>
          <p:nvPr/>
        </p:nvSpPr>
        <p:spPr>
          <a:xfrm>
            <a:off x="2934934" y="5764499"/>
            <a:ext cx="6322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https://github.com/luiscoco/microsoft-extensions-ai-github_ai_model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7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59560"/>
          </a:xfrm>
        </p:spPr>
        <p:txBody>
          <a:bodyPr>
            <a:normAutofit/>
          </a:bodyPr>
          <a:lstStyle/>
          <a:p>
            <a:r>
              <a:rPr lang="en-US" dirty="0"/>
              <a:t>Microsoft.Extensions.AI: OpenAI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BFE5DE-8327-D2A6-189D-C4DF004A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934" y="1365044"/>
            <a:ext cx="5537313" cy="1739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6A2CCF4-6220-BA2B-4A2D-5E5999AE8EAB}"/>
              </a:ext>
            </a:extLst>
          </p:cNvPr>
          <p:cNvSpPr txBox="1"/>
          <p:nvPr/>
        </p:nvSpPr>
        <p:spPr>
          <a:xfrm>
            <a:off x="1529180" y="5986309"/>
            <a:ext cx="345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https://platform.openai.com/api-keys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6BD2D6-E8B5-8385-E2BD-356F483FC88E}"/>
              </a:ext>
            </a:extLst>
          </p:cNvPr>
          <p:cNvSpPr txBox="1"/>
          <p:nvPr/>
        </p:nvSpPr>
        <p:spPr>
          <a:xfrm>
            <a:off x="2954934" y="943840"/>
            <a:ext cx="6427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Install the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Microsoft.Extensions.AI.OpenAI</a:t>
            </a:r>
            <a:r>
              <a:rPr lang="es-E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NuGet package</a:t>
            </a:r>
            <a:endParaRPr lang="es-E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3144B-B2A3-A6C7-4220-6C89A58A34EA}"/>
              </a:ext>
            </a:extLst>
          </p:cNvPr>
          <p:cNvSpPr txBox="1"/>
          <p:nvPr/>
        </p:nvSpPr>
        <p:spPr>
          <a:xfrm>
            <a:off x="5103463" y="5975197"/>
            <a:ext cx="5559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https://github.com/luiscoco/microsoft-extensions-ai-OpenAI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0A931-55DE-A9C4-1AE5-F19D000CD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097" y="3193897"/>
            <a:ext cx="82486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669499"/>
          </a:xfrm>
        </p:spPr>
        <p:txBody>
          <a:bodyPr>
            <a:normAutofit/>
          </a:bodyPr>
          <a:lstStyle/>
          <a:p>
            <a:r>
              <a:rPr lang="en-US" dirty="0"/>
              <a:t>Microsoft.Extensions.AI: Azure OpenAI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1F041C8-054A-AB5C-8774-C100F27C3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037" y="1387301"/>
            <a:ext cx="5505856" cy="2136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7933225-19E5-37AD-0CE2-DCA01D055166}"/>
              </a:ext>
            </a:extLst>
          </p:cNvPr>
          <p:cNvSpPr txBox="1"/>
          <p:nvPr/>
        </p:nvSpPr>
        <p:spPr>
          <a:xfrm>
            <a:off x="1801097" y="996034"/>
            <a:ext cx="9346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Install the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Microsoft.Extensions.AI.OpenAI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Azure.AI.OpenAI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Azure.Identity</a:t>
            </a:r>
            <a:r>
              <a:rPr lang="es-E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NuGet packages</a:t>
            </a:r>
            <a:endParaRPr lang="es-E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35633-A792-BF89-2387-8B38BFE82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604" y="3612650"/>
            <a:ext cx="9234792" cy="2477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FAF750-0333-06E1-9FA3-5C23046F1347}"/>
              </a:ext>
            </a:extLst>
          </p:cNvPr>
          <p:cNvSpPr txBox="1"/>
          <p:nvPr/>
        </p:nvSpPr>
        <p:spPr>
          <a:xfrm>
            <a:off x="3054487" y="6043388"/>
            <a:ext cx="5330755" cy="31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https://github.com/luiscoco/microsoft-extensions-ai-AzureOpenAI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21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6025945" cy="669499"/>
          </a:xfrm>
        </p:spPr>
        <p:txBody>
          <a:bodyPr>
            <a:normAutofit/>
          </a:bodyPr>
          <a:lstStyle/>
          <a:p>
            <a:r>
              <a:rPr lang="en-US" dirty="0"/>
              <a:t>Microsoft.Extensions.AI: Ollama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DAE6A4-9D37-045D-5A2A-6180552D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78" y="1387301"/>
            <a:ext cx="6079252" cy="158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0071F4F-8330-CDE8-CB12-BDD645C98C93}"/>
              </a:ext>
            </a:extLst>
          </p:cNvPr>
          <p:cNvSpPr txBox="1"/>
          <p:nvPr/>
        </p:nvSpPr>
        <p:spPr>
          <a:xfrm>
            <a:off x="3067585" y="1017970"/>
            <a:ext cx="63088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Install the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Microsoft.Extensions.AI.Ollama</a:t>
            </a:r>
            <a:r>
              <a:rPr lang="es-E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NuGet package</a:t>
            </a:r>
            <a:endParaRPr lang="es-E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70DAB-FE81-D896-4100-6FDA3EE5A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05" y="3083668"/>
            <a:ext cx="10379790" cy="2933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EA1AD6-2DBF-2B0B-17B2-62A6CC1FD926}"/>
              </a:ext>
            </a:extLst>
          </p:cNvPr>
          <p:cNvSpPr txBox="1"/>
          <p:nvPr/>
        </p:nvSpPr>
        <p:spPr>
          <a:xfrm>
            <a:off x="3695977" y="6017087"/>
            <a:ext cx="5467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https://github.com/luiscoco/microsoft-extensions-ai-Ollama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9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F00CB-8CBE-9609-2E60-C772567B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AAA8-BBB4-88EB-F94B-7D090F58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7"/>
            <a:ext cx="11315700" cy="429242"/>
          </a:xfrm>
        </p:spPr>
        <p:txBody>
          <a:bodyPr>
            <a:normAutofit/>
          </a:bodyPr>
          <a:lstStyle/>
          <a:p>
            <a:r>
              <a:rPr lang="en-US" dirty="0"/>
              <a:t>Microsoft.Extensions.AI: Blazor Web App with Ollama 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CE286-4288-176C-BC1B-6DA6F057946B}"/>
              </a:ext>
            </a:extLst>
          </p:cNvPr>
          <p:cNvSpPr txBox="1"/>
          <p:nvPr/>
        </p:nvSpPr>
        <p:spPr>
          <a:xfrm>
            <a:off x="2310318" y="5986310"/>
            <a:ext cx="8292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https://github.com/luiscoco/microsoft-extensions-ai-sample-BlazorAIChatBot_with_Ollama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D05F40-0986-90CC-1C58-4AA5F690D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5" y="1129648"/>
            <a:ext cx="5504075" cy="4689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D7BAE-0686-FAF4-177C-CF986AB9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59" y="1129648"/>
            <a:ext cx="5373641" cy="46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420E483-FF8C-DF0A-1238-A61FC4F11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8305" y="3104777"/>
            <a:ext cx="5600158" cy="27572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B27B117-95CE-2A20-2C5E-C7285127ACE6}"/>
              </a:ext>
            </a:extLst>
          </p:cNvPr>
          <p:cNvSpPr txBox="1"/>
          <p:nvPr/>
        </p:nvSpPr>
        <p:spPr>
          <a:xfrm>
            <a:off x="471000" y="410206"/>
            <a:ext cx="8001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s-ES" sz="3000" b="1" dirty="0">
                <a:solidFill>
                  <a:schemeClr val="accent1"/>
                </a:solidFill>
              </a:rPr>
              <a:t>RAG</a:t>
            </a:r>
            <a:r>
              <a:rPr lang="es-ES" sz="3000" dirty="0"/>
              <a:t> </a:t>
            </a:r>
            <a:r>
              <a:rPr lang="es-ES" sz="3000" b="1" dirty="0">
                <a:solidFill>
                  <a:schemeClr val="accent1"/>
                </a:solidFill>
              </a:rPr>
              <a:t>(Retrieval Augmented Generation)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F4B4EE-E2E1-00D8-47E4-511AA1562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378" y="200463"/>
            <a:ext cx="1723175" cy="641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88169-54BE-9E5D-16A1-50D793C99919}"/>
              </a:ext>
            </a:extLst>
          </p:cNvPr>
          <p:cNvSpPr txBox="1"/>
          <p:nvPr/>
        </p:nvSpPr>
        <p:spPr>
          <a:xfrm>
            <a:off x="1680891" y="5862005"/>
            <a:ext cx="8402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Efficiently </a:t>
            </a:r>
            <a:r>
              <a:rPr lang="en-US" sz="14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Searching PDF Content with AI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Leveraging LLMs and RAG for Enhanced Retrieval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967C1-4C5E-8899-9DDA-8BB81F031848}"/>
              </a:ext>
            </a:extLst>
          </p:cNvPr>
          <p:cNvSpPr txBox="1"/>
          <p:nvPr/>
        </p:nvSpPr>
        <p:spPr>
          <a:xfrm>
            <a:off x="2601938" y="6132392"/>
            <a:ext cx="6560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https://github.com/microsoft/AzureDataRetrievalAugmentedGenerationSamples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A3B70-8C84-38E4-9E20-27EF21F06669}"/>
              </a:ext>
            </a:extLst>
          </p:cNvPr>
          <p:cNvSpPr txBox="1"/>
          <p:nvPr/>
        </p:nvSpPr>
        <p:spPr>
          <a:xfrm>
            <a:off x="470999" y="842106"/>
            <a:ext cx="9612713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RAG</a:t>
            </a:r>
            <a:r>
              <a:rPr lang="en-US" sz="1600" dirty="0"/>
              <a:t> is an AI technique that combines retrieval-based and generative models to improve information relevance and accuracy in responses. In RAG, a retrieval model </a:t>
            </a:r>
            <a:r>
              <a:rPr lang="en-US" sz="1600" b="1" dirty="0">
                <a:solidFill>
                  <a:schemeClr val="accent1"/>
                </a:solidFill>
              </a:rPr>
              <a:t>first searches</a:t>
            </a:r>
            <a:r>
              <a:rPr lang="en-US" sz="1600" dirty="0">
                <a:solidFill>
                  <a:schemeClr val="accent1"/>
                </a:solidFill>
              </a:rPr>
              <a:t> </a:t>
            </a:r>
            <a:r>
              <a:rPr lang="en-US" sz="1600" dirty="0"/>
              <a:t>a large </a:t>
            </a:r>
            <a:r>
              <a:rPr lang="en-US" sz="1600" b="1" dirty="0">
                <a:solidFill>
                  <a:schemeClr val="accent1"/>
                </a:solidFill>
              </a:rPr>
              <a:t>database</a:t>
            </a:r>
            <a:r>
              <a:rPr lang="en-US" sz="1600" dirty="0"/>
              <a:t> or set of </a:t>
            </a:r>
            <a:r>
              <a:rPr lang="en-US" sz="1600" b="1" dirty="0">
                <a:solidFill>
                  <a:schemeClr val="accent1"/>
                </a:solidFill>
              </a:rPr>
              <a:t>documents</a:t>
            </a:r>
            <a:r>
              <a:rPr lang="en-US" sz="1600" dirty="0"/>
              <a:t> to find relevant information based on the user's query. Then, a </a:t>
            </a:r>
            <a:r>
              <a:rPr lang="en-US" sz="1600" b="1" dirty="0">
                <a:solidFill>
                  <a:schemeClr val="accent1"/>
                </a:solidFill>
              </a:rPr>
              <a:t>generative model </a:t>
            </a:r>
            <a:r>
              <a:rPr lang="en-US" sz="1600" dirty="0"/>
              <a:t>(like GPT) </a:t>
            </a:r>
            <a:r>
              <a:rPr lang="en-US" sz="1600" b="1" dirty="0">
                <a:solidFill>
                  <a:schemeClr val="accent1"/>
                </a:solidFill>
              </a:rPr>
              <a:t>uses the retrieved information </a:t>
            </a:r>
            <a:r>
              <a:rPr lang="en-US" sz="1600" dirty="0"/>
              <a:t>to produce a coherent, context-aware response. This approach helps the AI provide responses that are both </a:t>
            </a:r>
            <a:r>
              <a:rPr lang="en-US" sz="1600" b="1" dirty="0">
                <a:solidFill>
                  <a:schemeClr val="accent1"/>
                </a:solidFill>
              </a:rPr>
              <a:t>accurate</a:t>
            </a:r>
            <a:r>
              <a:rPr lang="en-US" sz="1600" dirty="0"/>
              <a:t> and </a:t>
            </a:r>
            <a:r>
              <a:rPr lang="en-US" sz="1600" b="1" dirty="0">
                <a:solidFill>
                  <a:schemeClr val="accent1"/>
                </a:solidFill>
              </a:rPr>
              <a:t>grounded</a:t>
            </a:r>
            <a:r>
              <a:rPr lang="en-US" sz="1600" dirty="0"/>
              <a:t> in relevant data sources, making it particularly useful for tasks requiring specific or factual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40068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86931-97FE-4547-ABB2-4FAEAF64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7A6F-B67E-DCFC-1406-E1361BD1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907" y="325860"/>
            <a:ext cx="2705055" cy="204476"/>
          </a:xfrm>
        </p:spPr>
        <p:txBody>
          <a:bodyPr>
            <a:noAutofit/>
          </a:bodyPr>
          <a:lstStyle/>
          <a:p>
            <a:r>
              <a:rPr lang="en-US" dirty="0"/>
              <a:t>eShopsupport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2907D6D-7D82-98C4-99A9-95ABC851784E}"/>
              </a:ext>
            </a:extLst>
          </p:cNvPr>
          <p:cNvSpPr txBox="1"/>
          <p:nvPr/>
        </p:nvSpPr>
        <p:spPr>
          <a:xfrm>
            <a:off x="4194207" y="5454941"/>
            <a:ext cx="3803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https://github.com/dotnet/eShopSupport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C847C9-77EB-CA0A-7B93-480EE6BD8E67}"/>
              </a:ext>
            </a:extLst>
          </p:cNvPr>
          <p:cNvSpPr txBox="1"/>
          <p:nvPr/>
        </p:nvSpPr>
        <p:spPr>
          <a:xfrm>
            <a:off x="7114962" y="325860"/>
            <a:ext cx="15400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video</a:t>
            </a:r>
            <a:endParaRPr lang="es-ES" sz="1600" dirty="0">
              <a:solidFill>
                <a:schemeClr val="accent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63C4C2C-34CE-7A79-B7B9-7E2855BBC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38" y="803831"/>
            <a:ext cx="8738636" cy="465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05AD1D-7AB2-F2B6-ADCF-627D53D03395}"/>
              </a:ext>
            </a:extLst>
          </p:cNvPr>
          <p:cNvSpPr txBox="1"/>
          <p:nvPr/>
        </p:nvSpPr>
        <p:spPr>
          <a:xfrm>
            <a:off x="2734186" y="6048453"/>
            <a:ext cx="8088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https://github.com/luiscoco/Curso_Aprende_Blazor-Nivel_Intermedio-AI_DataGenerator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728D9-267A-25CA-8EC2-3545AEE00B9A}"/>
              </a:ext>
            </a:extLst>
          </p:cNvPr>
          <p:cNvSpPr txBox="1"/>
          <p:nvPr/>
        </p:nvSpPr>
        <p:spPr>
          <a:xfrm>
            <a:off x="487878" y="5759862"/>
            <a:ext cx="11407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https://github.com/luiscoco/Curso_Aprende_Blazor-Nivel_Intermedio-AI_eShopSupport-Assistant_Fixed-With-Azure_OpenAI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4" name="Imagen 2">
            <a:hlinkClick r:id="rId7"/>
            <a:extLst>
              <a:ext uri="{FF2B5EF4-FFF2-40B4-BE49-F238E27FC236}">
                <a16:creationId xmlns:a16="http://schemas.microsoft.com/office/drawing/2014/main" id="{0126A2EA-64AA-2592-C0C8-9C80C6159D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85378" y="200463"/>
            <a:ext cx="1723175" cy="6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FCCF-F3D0-F030-95E4-DB708916B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B4CE0-1159-BDB2-A2DD-D068070B6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What is ChatGPT?</a:t>
            </a:r>
            <a:br>
              <a:rPr lang="es-E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2B2B37-9BB6-0625-66B6-C0DF1A47F481}"/>
              </a:ext>
            </a:extLst>
          </p:cNvPr>
          <p:cNvSpPr txBox="1"/>
          <p:nvPr/>
        </p:nvSpPr>
        <p:spPr>
          <a:xfrm>
            <a:off x="485581" y="977897"/>
            <a:ext cx="1075501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chemeClr val="accent1"/>
                </a:solidFill>
              </a:rPr>
              <a:t>ChatGPT</a:t>
            </a:r>
            <a:r>
              <a:rPr lang="en-US" sz="1600" dirty="0"/>
              <a:t> is a </a:t>
            </a:r>
            <a:r>
              <a:rPr lang="en-US" sz="1600" dirty="0">
                <a:solidFill>
                  <a:schemeClr val="accent1"/>
                </a:solidFill>
              </a:rPr>
              <a:t>Generative</a:t>
            </a:r>
            <a:r>
              <a:rPr lang="en-US" sz="1600" dirty="0"/>
              <a:t> Artificial Intelligence (</a:t>
            </a:r>
            <a:r>
              <a:rPr lang="en-US" sz="1600" dirty="0">
                <a:solidFill>
                  <a:schemeClr val="accent1"/>
                </a:solidFill>
              </a:rPr>
              <a:t>AI</a:t>
            </a:r>
            <a:r>
              <a:rPr lang="en-US" sz="1600" dirty="0"/>
              <a:t>) </a:t>
            </a:r>
            <a:r>
              <a:rPr lang="en-US" sz="1600" b="1" dirty="0">
                <a:solidFill>
                  <a:schemeClr val="accent1"/>
                </a:solidFill>
              </a:rPr>
              <a:t>chatbot</a:t>
            </a:r>
            <a:r>
              <a:rPr lang="en-US" sz="1600" dirty="0"/>
              <a:t> developed by </a:t>
            </a:r>
            <a:r>
              <a:rPr lang="en-US" sz="1600" b="1" dirty="0">
                <a:solidFill>
                  <a:schemeClr val="accent1"/>
                </a:solidFill>
              </a:rPr>
              <a:t>OpenAI</a:t>
            </a:r>
            <a:r>
              <a:rPr lang="en-US" sz="1600" dirty="0"/>
              <a:t> and launched in </a:t>
            </a:r>
            <a:r>
              <a:rPr lang="en-US" sz="1600" b="1" dirty="0">
                <a:solidFill>
                  <a:schemeClr val="accent1"/>
                </a:solidFill>
              </a:rPr>
              <a:t>November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1"/>
                </a:solidFill>
              </a:rPr>
              <a:t>2022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CDC4F5-CD81-14A8-922F-AA7586979588}"/>
              </a:ext>
            </a:extLst>
          </p:cNvPr>
          <p:cNvSpPr txBox="1"/>
          <p:nvPr/>
        </p:nvSpPr>
        <p:spPr>
          <a:xfrm>
            <a:off x="485581" y="1329330"/>
            <a:ext cx="108568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600" b="1" dirty="0">
                <a:solidFill>
                  <a:schemeClr val="accent1"/>
                </a:solidFill>
              </a:rPr>
              <a:t>ChatGPT</a:t>
            </a:r>
            <a:r>
              <a:rPr lang="en-US" sz="1600" dirty="0"/>
              <a:t> can generate human-like conversational responses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98CDF-BABF-E7E0-B719-EB671D26874A}"/>
              </a:ext>
            </a:extLst>
          </p:cNvPr>
          <p:cNvSpPr txBox="1"/>
          <p:nvPr/>
        </p:nvSpPr>
        <p:spPr>
          <a:xfrm>
            <a:off x="485581" y="1581458"/>
            <a:ext cx="11362708" cy="11546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ChatGPT</a:t>
            </a:r>
            <a:r>
              <a:rPr lang="en-US" sz="1600" dirty="0"/>
              <a:t> is built on </a:t>
            </a:r>
            <a:r>
              <a:rPr lang="en-US" sz="1600" b="1" dirty="0">
                <a:solidFill>
                  <a:schemeClr val="accent1"/>
                </a:solidFill>
              </a:rPr>
              <a:t>OpenAI</a:t>
            </a:r>
            <a:r>
              <a:rPr lang="en-US" sz="1600" dirty="0"/>
              <a:t>'s proprietary series of </a:t>
            </a:r>
            <a:r>
              <a:rPr lang="en-US" sz="16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Generative Pre-trained Transformer (GPT) </a:t>
            </a:r>
            <a:r>
              <a:rPr lang="en-US" sz="1600" b="1" dirty="0">
                <a:solidFill>
                  <a:schemeClr val="accent1"/>
                </a:solidFill>
              </a:rPr>
              <a:t>Large Language Models (LLMs)</a:t>
            </a:r>
            <a:r>
              <a:rPr lang="en-US" sz="1600" dirty="0"/>
              <a:t>, and is fine-tuned for conversational applications using a combination of supervised learning and reinforcement learning from human feedback. Successive user prompts and replies are considered at each conversation stage as context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FC5F7AE-2693-BEB0-2E4D-EE38527CA7FE}"/>
              </a:ext>
            </a:extLst>
          </p:cNvPr>
          <p:cNvSpPr txBox="1"/>
          <p:nvPr/>
        </p:nvSpPr>
        <p:spPr>
          <a:xfrm>
            <a:off x="3970914" y="595632"/>
            <a:ext cx="31566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https://en.wikipedia.org/wiki/ChatGPT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9340FF-EB0F-F548-9D34-25991802274E}"/>
              </a:ext>
            </a:extLst>
          </p:cNvPr>
          <p:cNvSpPr txBox="1"/>
          <p:nvPr/>
        </p:nvSpPr>
        <p:spPr>
          <a:xfrm>
            <a:off x="5120802" y="6017087"/>
            <a:ext cx="17947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chatgpt</a:t>
            </a:r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.com/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9C84358-793B-8377-B172-9AFDD285C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3249" y="2806967"/>
            <a:ext cx="8365502" cy="321012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4397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7B01F-1E8D-236A-65BB-1EF18E50E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29B7B-BD4C-6935-BD0F-125CF42B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6"/>
            <a:ext cx="9486900" cy="118136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What is GPT (Generative Pre-Trained Transformer)?</a:t>
            </a:r>
            <a:br>
              <a:rPr lang="es-E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6C02A2-57F3-9064-D800-59C3C1C5B62B}"/>
              </a:ext>
            </a:extLst>
          </p:cNvPr>
          <p:cNvSpPr txBox="1"/>
          <p:nvPr/>
        </p:nvSpPr>
        <p:spPr>
          <a:xfrm>
            <a:off x="3547762" y="6017087"/>
            <a:ext cx="5547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</a:t>
            </a:r>
            <a:r>
              <a:rPr lang="en-US" sz="14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Generative_pre-trained_transformer</a:t>
            </a:r>
            <a:endParaRPr lang="en-US" sz="1400" b="1" dirty="0">
              <a:solidFill>
                <a:schemeClr val="accent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6D9B0D-F84F-AC95-8A9A-B79F799702C4}"/>
              </a:ext>
            </a:extLst>
          </p:cNvPr>
          <p:cNvSpPr txBox="1"/>
          <p:nvPr/>
        </p:nvSpPr>
        <p:spPr>
          <a:xfrm>
            <a:off x="459231" y="1123817"/>
            <a:ext cx="11161270" cy="3370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/>
              <a:t>A generative pre-trained transformer (</a:t>
            </a:r>
            <a:r>
              <a:rPr lang="en-US" sz="1600" b="1" dirty="0">
                <a:solidFill>
                  <a:schemeClr val="accent1"/>
                </a:solidFill>
              </a:rPr>
              <a:t>GPT</a:t>
            </a:r>
            <a:r>
              <a:rPr lang="en-US" sz="1600" dirty="0"/>
              <a:t>) is a type of large language model (</a:t>
            </a:r>
            <a:r>
              <a:rPr lang="en-US" sz="1600" b="1" dirty="0">
                <a:solidFill>
                  <a:schemeClr val="accent1"/>
                </a:solidFill>
              </a:rPr>
              <a:t>LLM</a:t>
            </a:r>
            <a:r>
              <a:rPr lang="en-US" sz="1600" dirty="0"/>
              <a:t>) and a prominent framework for generative artificial intelligence. </a:t>
            </a:r>
          </a:p>
          <a:p>
            <a:pPr algn="just">
              <a:lnSpc>
                <a:spcPct val="150000"/>
              </a:lnSpc>
            </a:pPr>
            <a:endParaRPr lang="en-US" sz="1600" dirty="0"/>
          </a:p>
          <a:p>
            <a:pPr algn="just">
              <a:lnSpc>
                <a:spcPct val="150000"/>
              </a:lnSpc>
            </a:pPr>
            <a:r>
              <a:rPr lang="en-US" sz="1600" dirty="0"/>
              <a:t>It is an </a:t>
            </a:r>
            <a:r>
              <a:rPr lang="en-US" sz="1600" b="1" dirty="0">
                <a:solidFill>
                  <a:schemeClr val="accent1"/>
                </a:solidFill>
              </a:rPr>
              <a:t>Artificial Neural Network </a:t>
            </a:r>
            <a:r>
              <a:rPr lang="en-US" sz="1600" dirty="0"/>
              <a:t>that is used in </a:t>
            </a:r>
            <a:r>
              <a:rPr lang="en-US" sz="1600" b="1" dirty="0">
                <a:solidFill>
                  <a:schemeClr val="accent1"/>
                </a:solidFill>
              </a:rPr>
              <a:t>natural language processing by machines</a:t>
            </a:r>
            <a:r>
              <a:rPr lang="en-US" sz="1600" dirty="0"/>
              <a:t>. </a:t>
            </a:r>
          </a:p>
          <a:p>
            <a:pPr algn="just">
              <a:lnSpc>
                <a:spcPct val="150000"/>
              </a:lnSpc>
            </a:pPr>
            <a:endParaRPr lang="en-US" sz="1600" dirty="0"/>
          </a:p>
          <a:p>
            <a:pPr algn="just">
              <a:lnSpc>
                <a:spcPct val="150000"/>
              </a:lnSpc>
            </a:pPr>
            <a:r>
              <a:rPr lang="en-US" sz="1600" dirty="0"/>
              <a:t>It is based on the </a:t>
            </a:r>
            <a:r>
              <a:rPr lang="en-US" sz="1600" b="1" dirty="0">
                <a:solidFill>
                  <a:schemeClr val="accent1"/>
                </a:solidFill>
              </a:rPr>
              <a:t>Transformer Deep Learning Architecture</a:t>
            </a:r>
            <a:r>
              <a:rPr lang="en-US" sz="1600" dirty="0"/>
              <a:t>, pre-trained on large data sets of unlabeled text, and able to generate novel human-like content. </a:t>
            </a:r>
          </a:p>
          <a:p>
            <a:pPr algn="just">
              <a:lnSpc>
                <a:spcPct val="150000"/>
              </a:lnSpc>
            </a:pPr>
            <a:endParaRPr lang="en-US" sz="1600" dirty="0"/>
          </a:p>
          <a:p>
            <a:pPr algn="just">
              <a:lnSpc>
                <a:spcPct val="150000"/>
              </a:lnSpc>
            </a:pPr>
            <a:r>
              <a:rPr lang="en-US" sz="1600" dirty="0"/>
              <a:t>As of 2023, most </a:t>
            </a:r>
            <a:r>
              <a:rPr lang="en-US" sz="1600" b="1" dirty="0">
                <a:solidFill>
                  <a:schemeClr val="accent1"/>
                </a:solidFill>
              </a:rPr>
              <a:t>LLMs</a:t>
            </a:r>
            <a:r>
              <a:rPr lang="en-US" sz="1600" dirty="0"/>
              <a:t> had these characteristics and are sometimes referred to broadly as </a:t>
            </a:r>
            <a:r>
              <a:rPr lang="en-US" sz="1600" b="1" dirty="0">
                <a:solidFill>
                  <a:schemeClr val="accent1"/>
                </a:solidFill>
              </a:rPr>
              <a:t>GPTs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2065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9994F8-5328-87C2-D607-85EC222460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E5834-A026-2227-B8C5-35AC93C1A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6"/>
            <a:ext cx="9486900" cy="1181363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What is aTransformer (Deep Learning Architecture)?</a:t>
            </a:r>
            <a:br>
              <a:rPr lang="es-E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DC9C76-C1F7-0F50-0BFA-C34144F9932A}"/>
              </a:ext>
            </a:extLst>
          </p:cNvPr>
          <p:cNvSpPr txBox="1"/>
          <p:nvPr/>
        </p:nvSpPr>
        <p:spPr>
          <a:xfrm>
            <a:off x="3214180" y="5931720"/>
            <a:ext cx="58714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</a:t>
            </a:r>
            <a:r>
              <a:rPr lang="en-US" sz="1400" b="1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Transformer</a:t>
            </a:r>
            <a:r>
              <a:rPr lang="en-U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_(deep_learning_architecture)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C0129-C026-6BBD-5D83-51843252BD07}"/>
              </a:ext>
            </a:extLst>
          </p:cNvPr>
          <p:cNvSpPr txBox="1"/>
          <p:nvPr/>
        </p:nvSpPr>
        <p:spPr>
          <a:xfrm>
            <a:off x="571499" y="1123817"/>
            <a:ext cx="11228151" cy="3739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dirty="0"/>
              <a:t>A </a:t>
            </a:r>
            <a:r>
              <a:rPr lang="en-US" sz="1600" b="1" dirty="0">
                <a:solidFill>
                  <a:schemeClr val="accent1"/>
                </a:solidFill>
              </a:rPr>
              <a:t>Transformer</a:t>
            </a:r>
            <a:r>
              <a:rPr lang="en-US" sz="1600" dirty="0"/>
              <a:t> is a deep learning architecture developed by researchers at </a:t>
            </a:r>
            <a:r>
              <a:rPr lang="en-US" sz="1600" b="1" dirty="0">
                <a:solidFill>
                  <a:schemeClr val="accent1"/>
                </a:solidFill>
              </a:rPr>
              <a:t>Google</a:t>
            </a:r>
            <a:r>
              <a:rPr lang="en-US" sz="1600" dirty="0"/>
              <a:t> and based on the multi-head attention mechanism, proposed in the </a:t>
            </a:r>
            <a:r>
              <a:rPr lang="en-US" sz="1600" b="1" dirty="0">
                <a:solidFill>
                  <a:schemeClr val="accent1"/>
                </a:solidFill>
              </a:rPr>
              <a:t>2017</a:t>
            </a:r>
            <a:r>
              <a:rPr lang="en-US" sz="1600" dirty="0"/>
              <a:t> paper "</a:t>
            </a:r>
            <a:r>
              <a:rPr lang="en-US" sz="1600" b="1" dirty="0">
                <a:solidFill>
                  <a:schemeClr val="accent1"/>
                </a:solidFill>
              </a:rPr>
              <a:t>Attention Is All You Need</a:t>
            </a:r>
            <a:r>
              <a:rPr lang="en-US" sz="1600" dirty="0"/>
              <a:t>". </a:t>
            </a:r>
          </a:p>
          <a:p>
            <a:pPr algn="just">
              <a:lnSpc>
                <a:spcPct val="150000"/>
              </a:lnSpc>
            </a:pPr>
            <a:endParaRPr lang="en-US" sz="1600" dirty="0"/>
          </a:p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Text</a:t>
            </a:r>
            <a:r>
              <a:rPr lang="en-US" sz="1600" dirty="0"/>
              <a:t> is </a:t>
            </a:r>
            <a:r>
              <a:rPr lang="en-US" sz="1600" b="1" dirty="0">
                <a:solidFill>
                  <a:schemeClr val="accent1"/>
                </a:solidFill>
              </a:rPr>
              <a:t>converted</a:t>
            </a:r>
            <a:r>
              <a:rPr lang="en-US" sz="1600" dirty="0"/>
              <a:t> to </a:t>
            </a:r>
            <a:r>
              <a:rPr lang="en-US" sz="1600" b="1" dirty="0">
                <a:solidFill>
                  <a:schemeClr val="accent1"/>
                </a:solidFill>
              </a:rPr>
              <a:t>numerical</a:t>
            </a:r>
            <a:r>
              <a:rPr lang="en-US" sz="1600" dirty="0"/>
              <a:t> representations called </a:t>
            </a:r>
            <a:r>
              <a:rPr lang="en-US" sz="1600" b="1" dirty="0">
                <a:solidFill>
                  <a:schemeClr val="accent1"/>
                </a:solidFill>
              </a:rPr>
              <a:t>tokens.</a:t>
            </a:r>
          </a:p>
          <a:p>
            <a:pPr algn="just">
              <a:lnSpc>
                <a:spcPct val="150000"/>
              </a:lnSpc>
            </a:pPr>
            <a:endParaRPr lang="en-US" sz="1600" b="1" dirty="0">
              <a:solidFill>
                <a:schemeClr val="accent1"/>
              </a:solidFill>
            </a:endParaRPr>
          </a:p>
          <a:p>
            <a:pPr algn="just">
              <a:lnSpc>
                <a:spcPct val="150000"/>
              </a:lnSpc>
            </a:pPr>
            <a:r>
              <a:rPr lang="en-US" sz="1600" dirty="0"/>
              <a:t>Each </a:t>
            </a:r>
            <a:r>
              <a:rPr lang="en-US" sz="1600" b="1" dirty="0">
                <a:solidFill>
                  <a:schemeClr val="accent1"/>
                </a:solidFill>
              </a:rPr>
              <a:t>token</a:t>
            </a:r>
            <a:r>
              <a:rPr lang="en-US" sz="1600" dirty="0"/>
              <a:t> is </a:t>
            </a:r>
            <a:r>
              <a:rPr lang="en-US" sz="1600" b="1" dirty="0">
                <a:solidFill>
                  <a:schemeClr val="accent1"/>
                </a:solidFill>
              </a:rPr>
              <a:t>converted</a:t>
            </a:r>
            <a:r>
              <a:rPr lang="en-US" sz="1600" dirty="0"/>
              <a:t> into a </a:t>
            </a:r>
            <a:r>
              <a:rPr lang="en-US" sz="1600" b="1" dirty="0">
                <a:solidFill>
                  <a:schemeClr val="accent1"/>
                </a:solidFill>
              </a:rPr>
              <a:t>vector</a:t>
            </a:r>
            <a:r>
              <a:rPr lang="en-US" sz="1600" dirty="0"/>
              <a:t> via lookup from a word embedding table.</a:t>
            </a:r>
          </a:p>
          <a:p>
            <a:pPr algn="just">
              <a:lnSpc>
                <a:spcPct val="150000"/>
              </a:lnSpc>
            </a:pPr>
            <a:endParaRPr lang="en-US" sz="1600" dirty="0"/>
          </a:p>
          <a:p>
            <a:pPr algn="just">
              <a:lnSpc>
                <a:spcPct val="150000"/>
              </a:lnSpc>
            </a:pPr>
            <a:r>
              <a:rPr lang="en-US" sz="1600" dirty="0"/>
              <a:t>At each </a:t>
            </a:r>
            <a:r>
              <a:rPr lang="en-US" sz="1600" b="1" dirty="0">
                <a:solidFill>
                  <a:schemeClr val="accent1"/>
                </a:solidFill>
              </a:rPr>
              <a:t>layer</a:t>
            </a:r>
            <a:r>
              <a:rPr lang="en-US" sz="1600" dirty="0"/>
              <a:t>, each </a:t>
            </a:r>
            <a:r>
              <a:rPr lang="en-US" sz="1600" b="1" dirty="0">
                <a:solidFill>
                  <a:schemeClr val="accent1"/>
                </a:solidFill>
              </a:rPr>
              <a:t>token</a:t>
            </a:r>
            <a:r>
              <a:rPr lang="en-US" sz="1600" dirty="0"/>
              <a:t> is then </a:t>
            </a:r>
            <a:r>
              <a:rPr lang="en-US" sz="1600" b="1" dirty="0">
                <a:solidFill>
                  <a:schemeClr val="accent1"/>
                </a:solidFill>
              </a:rPr>
              <a:t>contextualized</a:t>
            </a:r>
            <a:r>
              <a:rPr lang="en-US" sz="1600" dirty="0"/>
              <a:t> within the scope of the context window </a:t>
            </a:r>
            <a:r>
              <a:rPr lang="en-US" sz="1600" b="1" dirty="0">
                <a:solidFill>
                  <a:schemeClr val="accent1"/>
                </a:solidFill>
              </a:rPr>
              <a:t>with other </a:t>
            </a:r>
            <a:r>
              <a:rPr lang="en-US" sz="1600" dirty="0"/>
              <a:t>(unmasked) </a:t>
            </a:r>
            <a:r>
              <a:rPr lang="en-US" sz="1600" b="1" dirty="0">
                <a:solidFill>
                  <a:schemeClr val="accent1"/>
                </a:solidFill>
              </a:rPr>
              <a:t>tokens</a:t>
            </a:r>
            <a:r>
              <a:rPr lang="en-US" sz="1600" dirty="0"/>
              <a:t> via a parallel multi-head attention mechanism, allowing the </a:t>
            </a:r>
            <a:r>
              <a:rPr lang="en-US" sz="1600" b="1" dirty="0">
                <a:solidFill>
                  <a:schemeClr val="accent1"/>
                </a:solidFill>
              </a:rPr>
              <a:t>signal</a:t>
            </a:r>
            <a:r>
              <a:rPr lang="en-US" sz="1600" dirty="0"/>
              <a:t> for </a:t>
            </a:r>
            <a:r>
              <a:rPr lang="en-US" sz="1600" b="1" dirty="0">
                <a:solidFill>
                  <a:schemeClr val="accent1"/>
                </a:solidFill>
              </a:rPr>
              <a:t>key tokens </a:t>
            </a:r>
            <a:r>
              <a:rPr lang="en-US" sz="1600" dirty="0"/>
              <a:t>to be </a:t>
            </a:r>
            <a:r>
              <a:rPr lang="en-US" sz="1600" b="1" dirty="0">
                <a:solidFill>
                  <a:schemeClr val="accent1"/>
                </a:solidFill>
              </a:rPr>
              <a:t>amplified</a:t>
            </a:r>
            <a:r>
              <a:rPr lang="en-US" sz="1600" dirty="0"/>
              <a:t> and less important tokens to be diminished.</a:t>
            </a:r>
          </a:p>
        </p:txBody>
      </p:sp>
    </p:spTree>
    <p:extLst>
      <p:ext uri="{BB962C8B-B14F-4D97-AF65-F5344CB8AC3E}">
        <p14:creationId xmlns:p14="http://schemas.microsoft.com/office/powerpoint/2010/main" val="351268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9FB57-608F-48D6-2D42-5E9DFD88E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1B4A0-9E45-B153-B50D-BB623346A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What is ChatGPT OpenAI API?</a:t>
            </a:r>
            <a:br>
              <a:rPr lang="es-E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9B4E8D7-DD13-CD7E-1997-AF789A118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02" y="1083550"/>
            <a:ext cx="9749547" cy="496109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6E9D05A-7734-9793-CA7B-9AEF06D9B943}"/>
              </a:ext>
            </a:extLst>
          </p:cNvPr>
          <p:cNvSpPr txBox="1"/>
          <p:nvPr/>
        </p:nvSpPr>
        <p:spPr>
          <a:xfrm>
            <a:off x="4098181" y="6044647"/>
            <a:ext cx="3839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https://platform.openai.com/docs/api-reference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12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28B03-724D-4F3B-3C2D-8EC043CA32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9F095-AFD3-FE6A-827C-024F87C21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What is ChatGPT OpenAI API?</a:t>
            </a:r>
            <a:br>
              <a:rPr lang="es-E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395A9-3CDD-9259-5AF7-76D05523D5B5}"/>
              </a:ext>
            </a:extLst>
          </p:cNvPr>
          <p:cNvSpPr txBox="1"/>
          <p:nvPr/>
        </p:nvSpPr>
        <p:spPr>
          <a:xfrm>
            <a:off x="3360907" y="5698786"/>
            <a:ext cx="5831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https://github.com/luiscoco/ChatGPT_OpenAI-Sample1-QuickStart</a:t>
            </a:r>
            <a:endParaRPr lang="en-US" sz="1400" dirty="0">
              <a:solidFill>
                <a:schemeClr val="accent1"/>
              </a:solidFill>
            </a:endParaRPr>
          </a:p>
          <a:p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7A21B1-E6EB-7FD4-5F20-3FC632A9EAE9}"/>
              </a:ext>
            </a:extLst>
          </p:cNvPr>
          <p:cNvSpPr txBox="1"/>
          <p:nvPr/>
        </p:nvSpPr>
        <p:spPr>
          <a:xfrm>
            <a:off x="3156626" y="6017087"/>
            <a:ext cx="62500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https://github.com/luiscoco/ChatGPT_OpenAI-Sample2-ChatGPT-WebAPI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9B6404F-B84A-3555-6F06-59F39B31A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316" y="1016554"/>
            <a:ext cx="7268933" cy="4648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6D5A2C-2233-CAB5-7EAC-659FD823A1EE}"/>
              </a:ext>
            </a:extLst>
          </p:cNvPr>
          <p:cNvSpPr txBox="1"/>
          <p:nvPr/>
        </p:nvSpPr>
        <p:spPr>
          <a:xfrm>
            <a:off x="7724963" y="2032800"/>
            <a:ext cx="4278969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600" dirty="0"/>
              <a:t>//Set the authorization header with the API key</a:t>
            </a:r>
          </a:p>
          <a:p>
            <a:r>
              <a:rPr lang="en-US" sz="1600" dirty="0"/>
              <a:t>_httpClient.DefaultRequestHeaders</a:t>
            </a:r>
          </a:p>
          <a:p>
            <a:r>
              <a:rPr lang="en-US" sz="1600" dirty="0"/>
              <a:t>.Add("</a:t>
            </a:r>
            <a:r>
              <a:rPr lang="en-US" sz="1600" b="1" dirty="0">
                <a:solidFill>
                  <a:schemeClr val="accent1"/>
                </a:solidFill>
              </a:rPr>
              <a:t>Authorization</a:t>
            </a:r>
            <a:r>
              <a:rPr lang="en-US" sz="1600" dirty="0"/>
              <a:t>", $"Bearer {</a:t>
            </a:r>
            <a:r>
              <a:rPr lang="en-US" sz="1600" b="1" dirty="0">
                <a:solidFill>
                  <a:schemeClr val="accent1"/>
                </a:solidFill>
              </a:rPr>
              <a:t>apiKey</a:t>
            </a:r>
            <a:r>
              <a:rPr lang="en-US" sz="1600" dirty="0"/>
              <a:t>}");</a:t>
            </a:r>
          </a:p>
          <a:p>
            <a:endParaRPr lang="en-US" sz="1600" dirty="0"/>
          </a:p>
          <a:p>
            <a:r>
              <a:rPr lang="en-US" sz="1600" dirty="0"/>
              <a:t>//Make the </a:t>
            </a:r>
            <a:r>
              <a:rPr lang="en-US" sz="1600" b="1" dirty="0">
                <a:solidFill>
                  <a:schemeClr val="accent1"/>
                </a:solidFill>
              </a:rPr>
              <a:t>POST</a:t>
            </a:r>
            <a:r>
              <a:rPr lang="en-US" sz="1600" dirty="0"/>
              <a:t> </a:t>
            </a:r>
            <a:r>
              <a:rPr lang="en-US" sz="1600" b="1" dirty="0">
                <a:solidFill>
                  <a:schemeClr val="accent1"/>
                </a:solidFill>
              </a:rPr>
              <a:t>request</a:t>
            </a:r>
            <a:r>
              <a:rPr lang="en-US" sz="1600" dirty="0"/>
              <a:t> using the configured HttpClient var response =</a:t>
            </a:r>
          </a:p>
          <a:p>
            <a:r>
              <a:rPr lang="en-US" sz="1600" dirty="0"/>
              <a:t> await _httpClient.</a:t>
            </a:r>
            <a:r>
              <a:rPr lang="en-US" sz="1600" b="1" dirty="0">
                <a:solidFill>
                  <a:schemeClr val="accent1"/>
                </a:solidFill>
              </a:rPr>
              <a:t>PostAsync</a:t>
            </a:r>
            <a:r>
              <a:rPr lang="en-US" sz="1600" dirty="0"/>
              <a:t>(apiUrl, requestContent);</a:t>
            </a:r>
          </a:p>
        </p:txBody>
      </p:sp>
    </p:spTree>
    <p:extLst>
      <p:ext uri="{BB962C8B-B14F-4D97-AF65-F5344CB8AC3E}">
        <p14:creationId xmlns:p14="http://schemas.microsoft.com/office/powerpoint/2010/main" val="1943890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333" dirty="0"/>
              <a:t>OpenAI for .NET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E23278-CD62-4038-43F4-58F3FDE82391}"/>
              </a:ext>
            </a:extLst>
          </p:cNvPr>
          <p:cNvSpPr txBox="1"/>
          <p:nvPr/>
        </p:nvSpPr>
        <p:spPr>
          <a:xfrm>
            <a:off x="571500" y="975835"/>
            <a:ext cx="4560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official .NET library for the OpenAI API</a:t>
            </a:r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9CA819F-98CD-BCF7-CF3D-9A4A8589F884}"/>
              </a:ext>
            </a:extLst>
          </p:cNvPr>
          <p:cNvSpPr txBox="1"/>
          <p:nvPr/>
        </p:nvSpPr>
        <p:spPr>
          <a:xfrm>
            <a:off x="2894410" y="5686447"/>
            <a:ext cx="4235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https://github.com/openai/openai-dotnet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7BD346E-45F8-65D7-2371-8E75D5FD67F2}"/>
              </a:ext>
            </a:extLst>
          </p:cNvPr>
          <p:cNvSpPr txBox="1"/>
          <p:nvPr/>
        </p:nvSpPr>
        <p:spPr>
          <a:xfrm>
            <a:off x="6254018" y="5669268"/>
            <a:ext cx="4323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https://www.nuget.org/packages/OpenAI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9A3FF4A-CCB2-A8DE-2608-B782308C3855}"/>
              </a:ext>
            </a:extLst>
          </p:cNvPr>
          <p:cNvSpPr txBox="1"/>
          <p:nvPr/>
        </p:nvSpPr>
        <p:spPr>
          <a:xfrm>
            <a:off x="3352798" y="6004205"/>
            <a:ext cx="7066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https://github.com/openai/openai-openapi/blob/master/openapi.yaml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F0C6CC7-8019-55E2-FE95-9C8AAC862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56" y="1493033"/>
            <a:ext cx="6461725" cy="342295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2C6CC30-9619-91FD-94A1-2E0DFAFCA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6103" y="165434"/>
            <a:ext cx="590241" cy="5326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CDFBB4-2312-B639-CC61-F666DF77DC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018" y="1763615"/>
            <a:ext cx="5790564" cy="28892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874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5"/>
</p:tagLst>
</file>

<file path=ppt/theme/theme1.xml><?xml version="1.0" encoding="utf-8"?>
<a:theme xmlns:a="http://schemas.openxmlformats.org/drawingml/2006/main" name="Luxoft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Presentation9" id="{326D7633-9571-4D79-A49D-95A1E3F7F688}" vid="{3704EA2E-5BD9-44D1-A493-7283CD8F3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2147</Words>
  <Application>Microsoft Office PowerPoint</Application>
  <PresentationFormat>Widescreen</PresentationFormat>
  <Paragraphs>198</Paragraphs>
  <Slides>40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Aptos</vt:lpstr>
      <vt:lpstr>Arial</vt:lpstr>
      <vt:lpstr>Cascadia Mono</vt:lpstr>
      <vt:lpstr>Segoe UI</vt:lpstr>
      <vt:lpstr>Luxoft</vt:lpstr>
      <vt:lpstr>How to develop Intelligent Applications with .NET 9 </vt:lpstr>
      <vt:lpstr>Personal profile</vt:lpstr>
      <vt:lpstr>Agenda</vt:lpstr>
      <vt:lpstr>What is ChatGPT? </vt:lpstr>
      <vt:lpstr>What is GPT (Generative Pre-Trained Transformer)? </vt:lpstr>
      <vt:lpstr>What is aTransformer (Deep Learning Architecture)? </vt:lpstr>
      <vt:lpstr>What is ChatGPT OpenAI API? </vt:lpstr>
      <vt:lpstr>What is ChatGPT OpenAI API? </vt:lpstr>
      <vt:lpstr>OpenAI for .NET</vt:lpstr>
      <vt:lpstr>OpenAI for .NET</vt:lpstr>
      <vt:lpstr>What is Azure OpenAI? </vt:lpstr>
      <vt:lpstr>Azure OpenAI: How to provision in Azure Portal</vt:lpstr>
      <vt:lpstr>Azure OpenAI: How to provision in Azure Portal</vt:lpstr>
      <vt:lpstr>Azure OpenAI: How to provision in Azure Portal</vt:lpstr>
      <vt:lpstr>Azure OpenAI Service models </vt:lpstr>
      <vt:lpstr>Azure OpenAI: How to provision in Azure Portal</vt:lpstr>
      <vt:lpstr>Azure OpenAI Nuget Packages</vt:lpstr>
      <vt:lpstr>Azure OpenAI: How to provision the service with C# SDK</vt:lpstr>
      <vt:lpstr>Azure OpenAI: ChatCompletion with gpt-4o model</vt:lpstr>
      <vt:lpstr>Azure OpenAI: Use Chat Tools (call Functions)</vt:lpstr>
      <vt:lpstr>Azure OpenAI: Describe and Image with gpt-4o model</vt:lpstr>
      <vt:lpstr>Azure OpenAI: Create an Image with DALL-E model</vt:lpstr>
      <vt:lpstr>Azure OpenAI: Speech to Text with Whisper model</vt:lpstr>
      <vt:lpstr>Azure OpenAI: Read a Text with tts model</vt:lpstr>
      <vt:lpstr>Azure OpenAI: Realtime Speech with                            gpt-4o-realtime-preview model</vt:lpstr>
      <vt:lpstr>What is Microsoft Semantic Kernel?</vt:lpstr>
      <vt:lpstr>Semantic Kernel: build Kernel and invoke ChatCompletion</vt:lpstr>
      <vt:lpstr>Semantic Kernel: Chatbot with Ollama</vt:lpstr>
      <vt:lpstr>Semantic Kernel: Logging</vt:lpstr>
      <vt:lpstr>Semantic Kernel: Templated Prompt</vt:lpstr>
      <vt:lpstr>Semantic Kernel: Plugin</vt:lpstr>
      <vt:lpstr>What is Microsoft.Extensions.AI?</vt:lpstr>
      <vt:lpstr>Microsoft.Extensions.AI: Azure AI Inference (Github Models)</vt:lpstr>
      <vt:lpstr>Microsoft.Extensions.AI: OpenAI</vt:lpstr>
      <vt:lpstr>Microsoft.Extensions.AI: Azure OpenAI</vt:lpstr>
      <vt:lpstr>Microsoft.Extensions.AI: Ollama</vt:lpstr>
      <vt:lpstr>Microsoft.Extensions.AI: Blazor Web App with Ollama Chatbot</vt:lpstr>
      <vt:lpstr>PowerPoint Presentation</vt:lpstr>
      <vt:lpstr>eShopsupport</vt:lpstr>
      <vt:lpstr>PowerPoint Presentation</vt:lpstr>
    </vt:vector>
  </TitlesOfParts>
  <Manager>-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Enriquez, Luis (DXC Luxoft)</dc:creator>
  <cp:lastModifiedBy>Enriquez, Luis</cp:lastModifiedBy>
  <cp:revision>498</cp:revision>
  <cp:lastPrinted>2023-06-16T14:43:41Z</cp:lastPrinted>
  <dcterms:created xsi:type="dcterms:W3CDTF">2023-05-22T09:47:55Z</dcterms:created>
  <dcterms:modified xsi:type="dcterms:W3CDTF">2024-11-15T07:28:50Z</dcterms:modified>
</cp:coreProperties>
</file>